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26"/>
  </p:notesMasterIdLst>
  <p:sldIdLst>
    <p:sldId id="256" r:id="rId2"/>
    <p:sldId id="261" r:id="rId3"/>
    <p:sldId id="262" r:id="rId4"/>
    <p:sldId id="346" r:id="rId5"/>
    <p:sldId id="347" r:id="rId6"/>
    <p:sldId id="349" r:id="rId7"/>
    <p:sldId id="266" r:id="rId8"/>
    <p:sldId id="356" r:id="rId9"/>
    <p:sldId id="270" r:id="rId10"/>
    <p:sldId id="336" r:id="rId11"/>
    <p:sldId id="357" r:id="rId12"/>
    <p:sldId id="348" r:id="rId13"/>
    <p:sldId id="271" r:id="rId14"/>
    <p:sldId id="274" r:id="rId15"/>
    <p:sldId id="257" r:id="rId16"/>
    <p:sldId id="258" r:id="rId17"/>
    <p:sldId id="259" r:id="rId18"/>
    <p:sldId id="273" r:id="rId19"/>
    <p:sldId id="350" r:id="rId20"/>
    <p:sldId id="351" r:id="rId21"/>
    <p:sldId id="352" r:id="rId22"/>
    <p:sldId id="353" r:id="rId23"/>
    <p:sldId id="354" r:id="rId24"/>
    <p:sldId id="35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388C1-5E56-4578-ADC2-580485613519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E2003-78EA-41F7-AFA6-3490F4E09A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9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3072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3EBBAC-0BBB-4E1E-AB81-5D412965E0D4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9222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43893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0647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39179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238450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89297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63438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94686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72831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2D6E202-B606-4609-B914-27C9371A1F6D}" type="datetime1">
              <a:rPr lang="en-US" smtClean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44327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11981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28144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3032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7718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92665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00537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54728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1154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3659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otezionecivile.gov.it/resources/cms/images/copy_0_untitled_panorama1_copia_d0.jpg#?R;20254?#" TargetMode="External"/><Relationship Id="rId5" Type="http://schemas.openxmlformats.org/officeDocument/2006/relationships/hyperlink" Target="http://www.protezionecivile.gov.it/amministrazione-trasparente/provvedimenti/dettaglio/-/asset_publisher/default/content/decreto-legislativo-n-1-del-2-gennaio-2018-codice-della-protezione-civile" TargetMode="External"/><Relationship Id="rId4" Type="http://schemas.openxmlformats.org/officeDocument/2006/relationships/hyperlink" Target="http://www.protezionecivile.gov.it/amministrazione-trasparente/provvedimenti/dettaglio/-/asset_publisher/default/content/legge-n-225-del-24-febbraio-1992-istituzione-del-servizio-nazionale-della-protezione-civil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hyperlink" Target="https://www.youtube.com/watch?time_continue=2&amp;v=F-RvCBzh3WM&amp;feature=emb_logo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ruzione.it/edilizia_scolastica/giornata_sicurezza.shtml" TargetMode="External"/><Relationship Id="rId2" Type="http://schemas.openxmlformats.org/officeDocument/2006/relationships/hyperlink" Target="https://www.youtube.com/watch?v=KsMg-8EEqxA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0" name="Rectangle 89">
            <a:extLst>
              <a:ext uri="{FF2B5EF4-FFF2-40B4-BE49-F238E27FC236}">
                <a16:creationId xmlns:a16="http://schemas.microsoft.com/office/drawing/2014/main" id="{8F383800-5CEA-471E-91C6-604E9C8F9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1" name="Picture 91">
            <a:extLst>
              <a:ext uri="{FF2B5EF4-FFF2-40B4-BE49-F238E27FC236}">
                <a16:creationId xmlns:a16="http://schemas.microsoft.com/office/drawing/2014/main" id="{2077B291-934C-486F-A7DD-F7B7568B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sp>
        <p:nvSpPr>
          <p:cNvPr id="192" name="Rectangle 93">
            <a:extLst>
              <a:ext uri="{FF2B5EF4-FFF2-40B4-BE49-F238E27FC236}">
                <a16:creationId xmlns:a16="http://schemas.microsoft.com/office/drawing/2014/main" id="{FE41C29D-0817-42AE-A275-5552F6926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57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95">
            <a:extLst>
              <a:ext uri="{FF2B5EF4-FFF2-40B4-BE49-F238E27FC236}">
                <a16:creationId xmlns:a16="http://schemas.microsoft.com/office/drawing/2014/main" id="{21AFE179-2F71-4019-9BED-8E72C0C07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557357"/>
            <a:ext cx="8978671" cy="1660332"/>
          </a:xfrm>
          <a:prstGeom prst="rect">
            <a:avLst/>
          </a:prstGeom>
          <a:solidFill>
            <a:srgbClr val="0D0D0D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91ED446-0EF9-4FB7-9A1C-95A785626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908" y="4710483"/>
            <a:ext cx="8133478" cy="94024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I.C. G. </a:t>
            </a:r>
            <a:r>
              <a:rPr lang="en-US" sz="4800" dirty="0" err="1">
                <a:solidFill>
                  <a:srgbClr val="FFFFFF"/>
                </a:solidFill>
              </a:rPr>
              <a:t>Moscati</a:t>
            </a:r>
            <a:r>
              <a:rPr lang="en-US" sz="4800" dirty="0">
                <a:solidFill>
                  <a:srgbClr val="FFFFFF"/>
                </a:solidFill>
              </a:rPr>
              <a:t> Benevento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5A67AFE-968E-4C37-B1C5-82771A8A88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908" y="5650118"/>
            <a:ext cx="8133478" cy="4065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22 NOVEMBRE 2019</a:t>
            </a:r>
          </a:p>
        </p:txBody>
      </p:sp>
      <p:pic>
        <p:nvPicPr>
          <p:cNvPr id="6" name="Picture 8" descr="Risultati immagini per giornata della sicurezza nelle scuole 2019">
            <a:extLst>
              <a:ext uri="{FF2B5EF4-FFF2-40B4-BE49-F238E27FC236}">
                <a16:creationId xmlns:a16="http://schemas.microsoft.com/office/drawing/2014/main" id="{453A8D41-A37A-46DA-882A-A26A0E1F8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8664" y="640078"/>
            <a:ext cx="4748870" cy="3609141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Rectangle 97">
            <a:extLst>
              <a:ext uri="{FF2B5EF4-FFF2-40B4-BE49-F238E27FC236}">
                <a16:creationId xmlns:a16="http://schemas.microsoft.com/office/drawing/2014/main" id="{333AFE41-7E9F-4E28-8263-5B498AA7C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2301" y="4557357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Rectangle 99">
            <a:extLst>
              <a:ext uri="{FF2B5EF4-FFF2-40B4-BE49-F238E27FC236}">
                <a16:creationId xmlns:a16="http://schemas.microsoft.com/office/drawing/2014/main" id="{C553E99F-4FAF-422B-B3EA-84AF1AA08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6" y="6210130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01">
            <a:extLst>
              <a:ext uri="{FF2B5EF4-FFF2-40B4-BE49-F238E27FC236}">
                <a16:creationId xmlns:a16="http://schemas.microsoft.com/office/drawing/2014/main" id="{F214FAEF-3E6C-41BB-9945-719809A69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2301" y="6210130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ttangolo 115">
            <a:extLst>
              <a:ext uri="{FF2B5EF4-FFF2-40B4-BE49-F238E27FC236}">
                <a16:creationId xmlns:a16="http://schemas.microsoft.com/office/drawing/2014/main" id="{DEA4E395-657A-47F1-BE7F-015F14A85CA6}"/>
              </a:ext>
            </a:extLst>
          </p:cNvPr>
          <p:cNvSpPr/>
          <p:nvPr/>
        </p:nvSpPr>
        <p:spPr>
          <a:xfrm>
            <a:off x="9515294" y="4966886"/>
            <a:ext cx="24869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dirty="0">
                <a:solidFill>
                  <a:schemeClr val="bg1"/>
                </a:solidFill>
              </a:rPr>
              <a:t>Le docenti </a:t>
            </a:r>
          </a:p>
          <a:p>
            <a:pPr algn="r"/>
            <a:r>
              <a:rPr lang="it-IT" dirty="0">
                <a:solidFill>
                  <a:schemeClr val="bg1"/>
                </a:solidFill>
              </a:rPr>
              <a:t>Calicchio Mariangela</a:t>
            </a:r>
          </a:p>
          <a:p>
            <a:pPr algn="r"/>
            <a:r>
              <a:rPr lang="it-IT" dirty="0">
                <a:solidFill>
                  <a:schemeClr val="bg1"/>
                </a:solidFill>
              </a:rPr>
              <a:t> Capasso Leonilda 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3202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D8DF5C3E-BDAB-40E6-A40B-8C05D8CD3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9D90C31A-86E3-472B-B929-496667598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9DD3589A-DB65-424B-ACF1-5C8155F1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F784D76-D302-4160-A2D4-C2F4AB76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A186838-3E86-401C-9118-D44558F5A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584677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COME CI SI COMPORTA ?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608D9710-1A5F-4D24-B654-F2081DE60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36866" name="Rectangle 5"/>
          <p:cNvSpPr>
            <a:spLocks noChangeArrowheads="1"/>
          </p:cNvSpPr>
          <p:nvPr/>
        </p:nvSpPr>
        <p:spPr bwMode="auto">
          <a:xfrm>
            <a:off x="680321" y="2336873"/>
            <a:ext cx="5104843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FFFFFF"/>
                </a:solidFill>
              </a:rPr>
              <a:t>Chiunque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si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accorga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dell’incendio</a:t>
            </a:r>
            <a:r>
              <a:rPr lang="en-US" sz="2000" b="1" dirty="0">
                <a:solidFill>
                  <a:srgbClr val="FFFFFF"/>
                </a:solidFill>
              </a:rPr>
              <a:t> (</a:t>
            </a:r>
            <a:r>
              <a:rPr lang="en-US" sz="2000" b="1" dirty="0" err="1">
                <a:solidFill>
                  <a:srgbClr val="FFFFFF"/>
                </a:solidFill>
              </a:rPr>
              <a:t>docente</a:t>
            </a:r>
            <a:r>
              <a:rPr lang="en-US" sz="2000" b="1" dirty="0">
                <a:solidFill>
                  <a:srgbClr val="FFFFFF"/>
                </a:solidFill>
              </a:rPr>
              <a:t>):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FF"/>
                </a:solidFill>
              </a:rPr>
              <a:t>- </a:t>
            </a:r>
            <a:r>
              <a:rPr lang="en-US" sz="2000" b="1" dirty="0" err="1">
                <a:solidFill>
                  <a:srgbClr val="FFFFFF"/>
                </a:solidFill>
              </a:rPr>
              <a:t>avverte</a:t>
            </a:r>
            <a:r>
              <a:rPr lang="en-US" sz="2000" b="1" dirty="0">
                <a:solidFill>
                  <a:srgbClr val="FFFFFF"/>
                </a:solidFill>
              </a:rPr>
              <a:t> la persona </a:t>
            </a:r>
            <a:r>
              <a:rPr lang="en-US" sz="2000" b="1" dirty="0" err="1">
                <a:solidFill>
                  <a:srgbClr val="FFFFFF"/>
                </a:solidFill>
              </a:rPr>
              <a:t>addestrata</a:t>
            </a:r>
            <a:r>
              <a:rPr lang="en-US" sz="2000" b="1" dirty="0">
                <a:solidFill>
                  <a:srgbClr val="FFFFFF"/>
                </a:solidFill>
              </a:rPr>
              <a:t>  </a:t>
            </a:r>
            <a:r>
              <a:rPr lang="en-US" sz="2000" b="1" dirty="0" err="1">
                <a:solidFill>
                  <a:srgbClr val="FFFFFF"/>
                </a:solidFill>
              </a:rPr>
              <a:t>all’uso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dell’estintore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che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interviene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immediatamente</a:t>
            </a:r>
            <a:endParaRPr lang="en-US" sz="2000" b="1" dirty="0">
              <a:solidFill>
                <a:srgbClr val="FFFFFF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FF"/>
                </a:solidFill>
              </a:rPr>
              <a:t>- </a:t>
            </a:r>
            <a:r>
              <a:rPr lang="en-US" sz="2000" b="1" dirty="0" err="1">
                <a:solidFill>
                  <a:srgbClr val="FFFFFF"/>
                </a:solidFill>
              </a:rPr>
              <a:t>avverte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il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Coordinatore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dell’emergenza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che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si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reca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sul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luogo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dell’incendio</a:t>
            </a:r>
            <a:r>
              <a:rPr lang="en-US" sz="2000" b="1" dirty="0">
                <a:solidFill>
                  <a:srgbClr val="FFFFFF"/>
                </a:solidFill>
              </a:rPr>
              <a:t> e dispone lo </a:t>
            </a:r>
            <a:r>
              <a:rPr lang="en-US" sz="2000" b="1" dirty="0" err="1">
                <a:solidFill>
                  <a:srgbClr val="FFFFFF"/>
                </a:solidFill>
              </a:rPr>
              <a:t>stato</a:t>
            </a:r>
            <a:r>
              <a:rPr lang="en-US" sz="2000" b="1" dirty="0">
                <a:solidFill>
                  <a:srgbClr val="FFFFFF"/>
                </a:solidFill>
              </a:rPr>
              <a:t> di </a:t>
            </a:r>
            <a:r>
              <a:rPr lang="en-US" sz="2000" b="1" dirty="0" err="1">
                <a:solidFill>
                  <a:srgbClr val="FFFFFF"/>
                </a:solidFill>
              </a:rPr>
              <a:t>preallarme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2B57E7D2-A94B-4A8D-B58F-D3E30C235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867" name="Immagine 1" descr="Immagine che contiene disegnando&#10;&#10;Descrizione generata automaticamente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043933" y="1037935"/>
            <a:ext cx="4178419" cy="4775336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79ADAA-3E70-4290-B710-ABFF4AB8B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NORME DI COMPORTAMENTO </a:t>
            </a:r>
            <a:br>
              <a:rPr lang="it-IT" dirty="0"/>
            </a:br>
            <a:r>
              <a:rPr lang="it-IT" dirty="0"/>
              <a:t>IN CASO DI INCENDIO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604D2C5-6231-4380-8D86-920ADE57E20A}"/>
              </a:ext>
            </a:extLst>
          </p:cNvPr>
          <p:cNvSpPr/>
          <p:nvPr/>
        </p:nvSpPr>
        <p:spPr>
          <a:xfrm>
            <a:off x="567780" y="2013203"/>
            <a:ext cx="10812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 </a:t>
            </a:r>
            <a:r>
              <a:rPr lang="it-IT" sz="2400" dirty="0">
                <a:solidFill>
                  <a:srgbClr val="FFFF00"/>
                </a:solidFill>
              </a:rPr>
              <a:t>Mantieni la calma!</a:t>
            </a:r>
          </a:p>
          <a:p>
            <a:r>
              <a:rPr lang="it-IT" sz="2400" dirty="0">
                <a:solidFill>
                  <a:srgbClr val="FFFF00"/>
                </a:solidFill>
              </a:rPr>
              <a:t>Se l’incendio si è sviluppato in classe, esci subito chiudendo la porta e attiva la procedura di segnalazione allarme in situazioni di emergenza. </a:t>
            </a:r>
          </a:p>
          <a:p>
            <a:endParaRPr lang="it-IT" sz="2400" dirty="0">
              <a:solidFill>
                <a:srgbClr val="FFFF00"/>
              </a:solidFill>
            </a:endParaRPr>
          </a:p>
          <a:p>
            <a:r>
              <a:rPr lang="it-IT" sz="2400" dirty="0">
                <a:solidFill>
                  <a:srgbClr val="FFFF00"/>
                </a:solidFill>
              </a:rPr>
              <a:t>Se l’incendio è fuori dalla tua classe o altro locale ed il fumo rende impraticabili le scale ed i corridoi, chiudi bene la porta dall’interno e cerca di sigillare le fessure. </a:t>
            </a:r>
          </a:p>
          <a:p>
            <a:endParaRPr lang="it-IT" sz="2400" dirty="0">
              <a:solidFill>
                <a:srgbClr val="FFFF00"/>
              </a:solidFill>
            </a:endParaRPr>
          </a:p>
          <a:p>
            <a:r>
              <a:rPr lang="it-IT" sz="2400" dirty="0">
                <a:solidFill>
                  <a:srgbClr val="FFFF00"/>
                </a:solidFill>
              </a:rPr>
              <a:t>Apri la finestra e, senza esporti troppo, chiedi soccorso. </a:t>
            </a:r>
          </a:p>
          <a:p>
            <a:endParaRPr lang="it-IT" sz="2400" dirty="0">
              <a:solidFill>
                <a:srgbClr val="FFFF00"/>
              </a:solidFill>
            </a:endParaRPr>
          </a:p>
          <a:p>
            <a:r>
              <a:rPr lang="it-IT" sz="2400" dirty="0">
                <a:solidFill>
                  <a:srgbClr val="FFFF00"/>
                </a:solidFill>
              </a:rPr>
              <a:t>Se il fumo non ti fa respirare filtra l’aria attraverso un fazzoletto, meglio se bagnato, e sdraiati sul pavimento (il fumo tende a salire verso l’alto). </a:t>
            </a:r>
          </a:p>
        </p:txBody>
      </p:sp>
    </p:spTree>
    <p:extLst>
      <p:ext uri="{BB962C8B-B14F-4D97-AF65-F5344CB8AC3E}">
        <p14:creationId xmlns:p14="http://schemas.microsoft.com/office/powerpoint/2010/main" val="1109291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1B63D64A-03FB-4D8D-87E6-14E51564E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FFC000"/>
                </a:solidFill>
              </a:rPr>
              <a:t>EMERGENZE:</a:t>
            </a:r>
            <a:br>
              <a:rPr lang="it-IT" b="1" dirty="0">
                <a:solidFill>
                  <a:srgbClr val="FFC000"/>
                </a:solidFill>
              </a:rPr>
            </a:br>
            <a:r>
              <a:rPr lang="it-IT" b="1" dirty="0">
                <a:solidFill>
                  <a:srgbClr val="FFC000"/>
                </a:solidFill>
              </a:rPr>
              <a:t>- TERREMOTO</a:t>
            </a:r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E20C582-E472-4148-837B-D6B394D22CA9}"/>
              </a:ext>
            </a:extLst>
          </p:cNvPr>
          <p:cNvSpPr/>
          <p:nvPr/>
        </p:nvSpPr>
        <p:spPr>
          <a:xfrm>
            <a:off x="453084" y="1834166"/>
            <a:ext cx="11026151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1600" b="1" dirty="0">
              <a:solidFill>
                <a:schemeClr val="hlink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b="1" i="1" dirty="0">
                <a:latin typeface="Calibri" pitchFamily="34" charset="0"/>
              </a:rPr>
              <a:t>NON USARE L’ASCENSORE</a:t>
            </a:r>
          </a:p>
          <a:p>
            <a:pPr marL="457200" indent="-457200">
              <a:buFont typeface="+mj-lt"/>
              <a:buAutoNum type="arabicPeriod"/>
            </a:pPr>
            <a:r>
              <a:rPr lang="it-IT" b="1" i="1" dirty="0">
                <a:latin typeface="Calibri" pitchFamily="34" charset="0"/>
              </a:rPr>
              <a:t>NON FARSI PRENDERE DAL PANICO</a:t>
            </a:r>
          </a:p>
          <a:p>
            <a:pPr marL="457200" indent="-457200">
              <a:buFont typeface="+mj-lt"/>
              <a:buAutoNum type="arabicPeriod"/>
            </a:pPr>
            <a:r>
              <a:rPr lang="it-IT" b="1" i="1" dirty="0">
                <a:latin typeface="Calibri" pitchFamily="34" charset="0"/>
              </a:rPr>
              <a:t>RIPARARSI SOTTO UNA TRAVE PORTANTE</a:t>
            </a:r>
          </a:p>
          <a:p>
            <a:pPr marL="457200" indent="-457200">
              <a:buFont typeface="+mj-lt"/>
              <a:buAutoNum type="arabicPeriod"/>
            </a:pPr>
            <a:r>
              <a:rPr lang="it-IT" b="1" i="1" dirty="0">
                <a:latin typeface="Calibri" pitchFamily="34" charset="0"/>
              </a:rPr>
              <a:t>NON PRECIPITARSI DURANTE LA SCOSSA LUNGO LE SCALE (SONO LA PARTE PIU’ DEBOLE DELL’EDIFICIO)</a:t>
            </a:r>
          </a:p>
          <a:p>
            <a:pPr marL="457200" indent="-457200">
              <a:buFont typeface="+mj-lt"/>
              <a:buAutoNum type="arabicPeriod"/>
            </a:pPr>
            <a:r>
              <a:rPr lang="it-IT" b="1" i="1" dirty="0">
                <a:latin typeface="Calibri" pitchFamily="34" charset="0"/>
              </a:rPr>
              <a:t>ALLONTANARSI DALLE FINESTRE (POTREBBERO ROMPERSI E PROIETTARE FRAMMENTI PERICOLOSI)</a:t>
            </a:r>
          </a:p>
          <a:p>
            <a:pPr marL="457200" indent="-457200">
              <a:buFont typeface="+mj-lt"/>
              <a:buAutoNum type="arabicPeriod"/>
            </a:pPr>
            <a:r>
              <a:rPr lang="it-IT" b="1" i="1" dirty="0">
                <a:latin typeface="Calibri" pitchFamily="34" charset="0"/>
              </a:rPr>
              <a:t>ATTENDERE LA FINE DELLA SCOSSA E ALLONTANARSI DALL’EDIFICIO METTENDOSI IN SICUREZZA</a:t>
            </a:r>
          </a:p>
          <a:p>
            <a:pPr algn="ctr"/>
            <a:endParaRPr lang="it-IT" b="1" dirty="0">
              <a:solidFill>
                <a:schemeClr val="hlink"/>
              </a:solidFill>
              <a:latin typeface="Calibri" pitchFamily="34" charset="0"/>
            </a:endParaRPr>
          </a:p>
          <a:p>
            <a:pPr algn="ctr"/>
            <a:r>
              <a:rPr lang="it-IT" b="1" dirty="0">
                <a:solidFill>
                  <a:schemeClr val="hlink"/>
                </a:solidFill>
                <a:latin typeface="Calibri" pitchFamily="34" charset="0"/>
              </a:rPr>
              <a:t>NEL CORSO DI UN ANNO SCOLASTICO SI EFFETTUANO,</a:t>
            </a:r>
          </a:p>
          <a:p>
            <a:pPr algn="ctr"/>
            <a:r>
              <a:rPr lang="it-IT" b="1" dirty="0">
                <a:solidFill>
                  <a:schemeClr val="hlink"/>
                </a:solidFill>
                <a:latin typeface="Calibri" pitchFamily="34" charset="0"/>
              </a:rPr>
              <a:t>DI NORMA ALMENO DUE PROVE DI EVACUAZIONE.</a:t>
            </a:r>
          </a:p>
          <a:p>
            <a:endParaRPr lang="it-IT" b="1" dirty="0">
              <a:latin typeface="Calibri" pitchFamily="34" charset="0"/>
            </a:endParaRPr>
          </a:p>
          <a:p>
            <a:pPr algn="just"/>
            <a:r>
              <a:rPr lang="it-IT" b="1" dirty="0">
                <a:latin typeface="Calibri" pitchFamily="34" charset="0"/>
              </a:rPr>
              <a:t>LE PROVE DI EVACUAZIONE RAPPRESENTANO UN MOMENTO FONDAMENTALE PER LA VERIFICA DEL BUON FUNZIONAMENTO DEL PIANO DI EMERGENZA PERTANTO DEVONO ESSERE SVOLTE CON LA MASSIMA SERIETÀ E PARTECIPAZIONE DA PARTE DI TUTTO IL PERSONALE E DEGLI STUDENTI.</a:t>
            </a:r>
          </a:p>
        </p:txBody>
      </p:sp>
    </p:spTree>
    <p:extLst>
      <p:ext uri="{BB962C8B-B14F-4D97-AF65-F5344CB8AC3E}">
        <p14:creationId xmlns:p14="http://schemas.microsoft.com/office/powerpoint/2010/main" val="115716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71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7894" name="Picture 73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37895" name="Picture 75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37896" name="Rectangle 77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97" name="Rectangle 79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1E9E636-64CE-4695-94F4-2D088B114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SPAZI E STRUTTURA IN GENERE</a:t>
            </a:r>
          </a:p>
        </p:txBody>
      </p:sp>
      <p:sp>
        <p:nvSpPr>
          <p:cNvPr id="37890" name="Rettangolo 2"/>
          <p:cNvSpPr>
            <a:spLocks noChangeArrowheads="1"/>
          </p:cNvSpPr>
          <p:nvPr/>
        </p:nvSpPr>
        <p:spPr bwMode="auto">
          <a:xfrm>
            <a:off x="680321" y="2070039"/>
            <a:ext cx="4931045" cy="3599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Il </a:t>
            </a:r>
            <a:r>
              <a:rPr lang="en-US" sz="2400" dirty="0" err="1"/>
              <a:t>rischio</a:t>
            </a:r>
            <a:r>
              <a:rPr lang="en-US" sz="2400" dirty="0"/>
              <a:t> </a:t>
            </a:r>
            <a:r>
              <a:rPr lang="en-US" sz="2400" dirty="0" err="1"/>
              <a:t>all’interno</a:t>
            </a:r>
            <a:r>
              <a:rPr lang="en-US" sz="2400" dirty="0"/>
              <a:t> </a:t>
            </a:r>
            <a:r>
              <a:rPr lang="en-US" sz="2400" dirty="0" err="1"/>
              <a:t>degli</a:t>
            </a:r>
            <a:r>
              <a:rPr lang="en-US" sz="2400" dirty="0"/>
              <a:t> </a:t>
            </a:r>
            <a:r>
              <a:rPr lang="en-US" sz="2400" dirty="0" err="1"/>
              <a:t>spazi</a:t>
            </a:r>
            <a:r>
              <a:rPr lang="en-US" sz="2400" dirty="0"/>
              <a:t> </a:t>
            </a:r>
            <a:r>
              <a:rPr lang="en-US" sz="2400" dirty="0" err="1"/>
              <a:t>scolastici</a:t>
            </a:r>
            <a:r>
              <a:rPr lang="en-US" sz="2400" dirty="0"/>
              <a:t> </a:t>
            </a:r>
            <a:r>
              <a:rPr lang="en-US" sz="2400" dirty="0" err="1"/>
              <a:t>può</a:t>
            </a:r>
            <a:r>
              <a:rPr lang="en-US" sz="2400" dirty="0"/>
              <a:t> </a:t>
            </a:r>
            <a:r>
              <a:rPr lang="en-US" sz="2400" dirty="0" err="1"/>
              <a:t>essere</a:t>
            </a:r>
            <a:r>
              <a:rPr lang="en-US" sz="2400" dirty="0"/>
              <a:t> </a:t>
            </a:r>
            <a:r>
              <a:rPr lang="en-US" sz="2400" dirty="0" err="1"/>
              <a:t>rappresentato</a:t>
            </a:r>
            <a:r>
              <a:rPr lang="en-US" sz="2400" dirty="0"/>
              <a:t> da </a:t>
            </a:r>
            <a:r>
              <a:rPr lang="en-US" sz="2400" dirty="0" err="1"/>
              <a:t>arredi</a:t>
            </a:r>
            <a:r>
              <a:rPr lang="en-US" sz="2400" dirty="0"/>
              <a:t>, scale, </a:t>
            </a:r>
            <a:r>
              <a:rPr lang="en-US" sz="2400" dirty="0" err="1"/>
              <a:t>pavimentazioni</a:t>
            </a:r>
            <a:r>
              <a:rPr lang="en-US" sz="2400" dirty="0"/>
              <a:t> </a:t>
            </a:r>
            <a:r>
              <a:rPr lang="en-US" sz="2400" dirty="0" err="1"/>
              <a:t>bagnate</a:t>
            </a:r>
            <a:r>
              <a:rPr lang="en-US" sz="2400" dirty="0"/>
              <a:t> o </a:t>
            </a:r>
            <a:r>
              <a:rPr lang="en-US" sz="2400" dirty="0" err="1"/>
              <a:t>scivolose</a:t>
            </a:r>
            <a:r>
              <a:rPr lang="en-US" sz="2400" dirty="0"/>
              <a:t>, </a:t>
            </a:r>
            <a:r>
              <a:rPr lang="en-US" sz="2400" dirty="0" err="1"/>
              <a:t>porte</a:t>
            </a:r>
            <a:r>
              <a:rPr lang="en-US" sz="2400" dirty="0"/>
              <a:t> e </a:t>
            </a:r>
            <a:r>
              <a:rPr lang="en-US" sz="2400" dirty="0" err="1"/>
              <a:t>finestre</a:t>
            </a:r>
            <a:r>
              <a:rPr lang="en-US" sz="2400" dirty="0"/>
              <a:t>, </a:t>
            </a:r>
            <a:r>
              <a:rPr lang="en-US" sz="2400" dirty="0" err="1"/>
              <a:t>spigoli</a:t>
            </a:r>
            <a:r>
              <a:rPr lang="en-US" sz="2400" dirty="0"/>
              <a:t>, </a:t>
            </a:r>
            <a:r>
              <a:rPr lang="en-US" sz="2400" dirty="0" err="1"/>
              <a:t>ecc</a:t>
            </a:r>
            <a:r>
              <a:rPr lang="en-US" sz="2400" dirty="0"/>
              <a:t>.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Comportamenti</a:t>
            </a:r>
            <a:r>
              <a:rPr lang="en-US" sz="2400" dirty="0"/>
              <a:t> </a:t>
            </a:r>
            <a:r>
              <a:rPr lang="en-US" sz="2400" dirty="0" err="1"/>
              <a:t>deliberatamente</a:t>
            </a:r>
            <a:r>
              <a:rPr lang="en-US" sz="2400" dirty="0"/>
              <a:t> </a:t>
            </a:r>
            <a:r>
              <a:rPr lang="en-US" sz="2400" dirty="0" err="1"/>
              <a:t>imprudenti</a:t>
            </a:r>
            <a:r>
              <a:rPr lang="en-US" sz="2400" dirty="0"/>
              <a:t> o </a:t>
            </a:r>
            <a:r>
              <a:rPr lang="en-US" sz="2400" dirty="0" err="1"/>
              <a:t>mancanza</a:t>
            </a:r>
            <a:r>
              <a:rPr lang="en-US" sz="2400" dirty="0"/>
              <a:t> di </a:t>
            </a:r>
            <a:r>
              <a:rPr lang="en-US" sz="2400" dirty="0" err="1"/>
              <a:t>attenzione</a:t>
            </a:r>
            <a:r>
              <a:rPr lang="en-US" sz="2400" dirty="0"/>
              <a:t> </a:t>
            </a:r>
            <a:r>
              <a:rPr lang="en-US" sz="2400" dirty="0" err="1"/>
              <a:t>possono</a:t>
            </a:r>
            <a:r>
              <a:rPr lang="en-US" sz="2400" dirty="0"/>
              <a:t> </a:t>
            </a:r>
            <a:r>
              <a:rPr lang="en-US" sz="2400" dirty="0" err="1"/>
              <a:t>portare</a:t>
            </a:r>
            <a:r>
              <a:rPr lang="en-US" sz="2400" dirty="0"/>
              <a:t> a </a:t>
            </a:r>
            <a:r>
              <a:rPr lang="en-US" sz="2400" dirty="0" err="1"/>
              <a:t>conseguenze</a:t>
            </a:r>
            <a:r>
              <a:rPr lang="en-US" sz="2400" dirty="0"/>
              <a:t> negative per </a:t>
            </a:r>
            <a:r>
              <a:rPr lang="en-US" sz="2400" dirty="0" err="1"/>
              <a:t>infortunio</a:t>
            </a:r>
            <a:r>
              <a:rPr lang="en-US" sz="2400" dirty="0"/>
              <a:t>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37891" name="Immagine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095999" y="2824300"/>
            <a:ext cx="4198182" cy="2623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3FECAD23-900F-4F1B-A441-6A68749F8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7943801-CAEC-4F98-9332-2A4D91284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8A233090-6C39-4F59-8A0F-86F011A7E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84DCAA0-4BF1-4FB9-97BA-D6BA63041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76BA110-663F-40CC-B9BB-770F5FE96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RISCHIO  COMPORTAMENTALE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9BC2FEA5-B399-458A-8393-E06CE40DB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41986" name="Rettangolo 2"/>
          <p:cNvSpPr>
            <a:spLocks noChangeArrowheads="1"/>
          </p:cNvSpPr>
          <p:nvPr/>
        </p:nvSpPr>
        <p:spPr bwMode="auto">
          <a:xfrm>
            <a:off x="680321" y="2121426"/>
            <a:ext cx="6863515" cy="44341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Una fetta </a:t>
            </a:r>
            <a:r>
              <a:rPr lang="en-US" sz="2400" dirty="0" err="1"/>
              <a:t>statisticamente</a:t>
            </a:r>
            <a:r>
              <a:rPr lang="en-US" sz="2400" dirty="0"/>
              <a:t> </a:t>
            </a:r>
            <a:r>
              <a:rPr lang="en-US" sz="2400" dirty="0" err="1"/>
              <a:t>rilevante</a:t>
            </a:r>
            <a:r>
              <a:rPr lang="en-US" sz="2400" dirty="0"/>
              <a:t> di </a:t>
            </a:r>
            <a:r>
              <a:rPr lang="en-US" sz="2400" dirty="0" err="1"/>
              <a:t>infortuni</a:t>
            </a:r>
            <a:r>
              <a:rPr lang="en-US" sz="2400" dirty="0"/>
              <a:t> a </a:t>
            </a:r>
            <a:r>
              <a:rPr lang="en-US" sz="2400" dirty="0" err="1"/>
              <a:t>studenti</a:t>
            </a:r>
            <a:r>
              <a:rPr lang="en-US" sz="2400" dirty="0"/>
              <a:t> è </a:t>
            </a:r>
            <a:r>
              <a:rPr lang="en-US" sz="2400" dirty="0" err="1"/>
              <a:t>causata</a:t>
            </a:r>
            <a:r>
              <a:rPr lang="en-US" sz="2400" dirty="0"/>
              <a:t> da </a:t>
            </a:r>
            <a:r>
              <a:rPr lang="en-US" sz="2400" dirty="0" err="1"/>
              <a:t>errati</a:t>
            </a:r>
            <a:r>
              <a:rPr lang="en-US" sz="2400" dirty="0"/>
              <a:t> </a:t>
            </a:r>
            <a:r>
              <a:rPr lang="en-US" sz="2400" dirty="0" err="1"/>
              <a:t>comportamenti</a:t>
            </a:r>
            <a:r>
              <a:rPr lang="en-US" sz="2400" dirty="0"/>
              <a:t> </a:t>
            </a:r>
            <a:r>
              <a:rPr lang="en-US" sz="2400" dirty="0" err="1"/>
              <a:t>propri</a:t>
            </a:r>
            <a:r>
              <a:rPr lang="en-US" sz="2400" dirty="0"/>
              <a:t> o </a:t>
            </a:r>
            <a:r>
              <a:rPr lang="en-US" sz="2400" dirty="0" err="1"/>
              <a:t>dei</a:t>
            </a:r>
            <a:r>
              <a:rPr lang="en-US" sz="2400" dirty="0"/>
              <a:t> </a:t>
            </a:r>
            <a:r>
              <a:rPr lang="en-US" sz="2400" dirty="0" err="1"/>
              <a:t>compagni</a:t>
            </a:r>
            <a:r>
              <a:rPr lang="en-US" sz="2400" dirty="0"/>
              <a:t>, </a:t>
            </a:r>
            <a:r>
              <a:rPr lang="en-US" sz="2400" dirty="0" err="1"/>
              <a:t>sia</a:t>
            </a:r>
            <a:r>
              <a:rPr lang="en-US" sz="2400" dirty="0"/>
              <a:t> in </a:t>
            </a:r>
            <a:r>
              <a:rPr lang="en-US" sz="2400" dirty="0" err="1"/>
              <a:t>buona</a:t>
            </a:r>
            <a:r>
              <a:rPr lang="en-US" sz="2400" dirty="0"/>
              <a:t> </a:t>
            </a:r>
            <a:r>
              <a:rPr lang="en-US" sz="2400" dirty="0" err="1"/>
              <a:t>fede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dolosi</a:t>
            </a:r>
            <a:r>
              <a:rPr lang="en-US" sz="2400" dirty="0"/>
              <a:t> e </a:t>
            </a:r>
            <a:r>
              <a:rPr lang="en-US" sz="2400" dirty="0" err="1"/>
              <a:t>volontari</a:t>
            </a:r>
            <a:r>
              <a:rPr lang="en-US" sz="2400" dirty="0"/>
              <a:t>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Per </a:t>
            </a:r>
            <a:r>
              <a:rPr lang="en-US" sz="2400" dirty="0" err="1"/>
              <a:t>talune</a:t>
            </a:r>
            <a:r>
              <a:rPr lang="en-US" sz="2400" dirty="0"/>
              <a:t> </a:t>
            </a:r>
            <a:r>
              <a:rPr lang="en-US" sz="2400" dirty="0" err="1"/>
              <a:t>circostanze</a:t>
            </a:r>
            <a:r>
              <a:rPr lang="en-US" sz="2400" dirty="0"/>
              <a:t> </a:t>
            </a:r>
            <a:r>
              <a:rPr lang="en-US" sz="2400" dirty="0" err="1"/>
              <a:t>imprevedibili</a:t>
            </a:r>
            <a:r>
              <a:rPr lang="en-US" sz="2400" dirty="0"/>
              <a:t> </a:t>
            </a:r>
            <a:r>
              <a:rPr lang="en-US" sz="2400" dirty="0" err="1"/>
              <a:t>quello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può</a:t>
            </a:r>
            <a:r>
              <a:rPr lang="en-US" sz="2400" dirty="0"/>
              <a:t> </a:t>
            </a:r>
            <a:r>
              <a:rPr lang="en-US" sz="2400" dirty="0" err="1"/>
              <a:t>apparire</a:t>
            </a:r>
            <a:r>
              <a:rPr lang="en-US" sz="2400" dirty="0"/>
              <a:t> un semplice </a:t>
            </a:r>
            <a:r>
              <a:rPr lang="en-US" sz="2400" dirty="0" err="1"/>
              <a:t>gioco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può</a:t>
            </a:r>
            <a:r>
              <a:rPr lang="en-US" sz="2400" dirty="0"/>
              <a:t> </a:t>
            </a:r>
            <a:r>
              <a:rPr lang="en-US" sz="2400" dirty="0" err="1"/>
              <a:t>trasformare</a:t>
            </a:r>
            <a:r>
              <a:rPr lang="en-US" sz="2400" dirty="0"/>
              <a:t> in </a:t>
            </a:r>
            <a:r>
              <a:rPr lang="en-US" sz="2400" dirty="0" err="1"/>
              <a:t>tragedia</a:t>
            </a:r>
            <a:r>
              <a:rPr lang="en-US" sz="2400" dirty="0"/>
              <a:t>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L’infortunio</a:t>
            </a:r>
            <a:r>
              <a:rPr lang="en-US" sz="2400" dirty="0"/>
              <a:t> </a:t>
            </a:r>
            <a:r>
              <a:rPr lang="en-US" sz="2400" dirty="0" err="1"/>
              <a:t>può</a:t>
            </a:r>
            <a:r>
              <a:rPr lang="en-US" sz="2400" dirty="0"/>
              <a:t> </a:t>
            </a:r>
            <a:r>
              <a:rPr lang="en-US" sz="2400" dirty="0" err="1"/>
              <a:t>accadere</a:t>
            </a:r>
            <a:r>
              <a:rPr lang="en-US" sz="2400" dirty="0"/>
              <a:t> per cause </a:t>
            </a:r>
            <a:r>
              <a:rPr lang="en-US" sz="2400" dirty="0" err="1"/>
              <a:t>involontarie</a:t>
            </a:r>
            <a:r>
              <a:rPr lang="en-US" sz="2400" dirty="0"/>
              <a:t> o in </a:t>
            </a:r>
            <a:r>
              <a:rPr lang="en-US" sz="2400" dirty="0" err="1"/>
              <a:t>seguito</a:t>
            </a:r>
            <a:r>
              <a:rPr lang="en-US" sz="2400" dirty="0"/>
              <a:t> a </a:t>
            </a:r>
            <a:r>
              <a:rPr lang="en-US" sz="2400" dirty="0" err="1"/>
              <a:t>disattenzione</a:t>
            </a:r>
            <a:r>
              <a:rPr lang="en-US" sz="2400" dirty="0"/>
              <a:t>, </a:t>
            </a:r>
            <a:r>
              <a:rPr lang="en-US" sz="2400" dirty="0" err="1"/>
              <a:t>imprudenza</a:t>
            </a:r>
            <a:r>
              <a:rPr lang="en-US" sz="2400" dirty="0"/>
              <a:t> o </a:t>
            </a:r>
            <a:r>
              <a:rPr lang="en-US" sz="2400" dirty="0" err="1"/>
              <a:t>peggio</a:t>
            </a:r>
            <a:r>
              <a:rPr lang="en-US" sz="2400" dirty="0"/>
              <a:t> </a:t>
            </a:r>
            <a:r>
              <a:rPr lang="en-US" sz="2400" dirty="0" err="1"/>
              <a:t>ancora</a:t>
            </a:r>
            <a:r>
              <a:rPr lang="en-US" sz="2400" dirty="0"/>
              <a:t> per </a:t>
            </a:r>
            <a:r>
              <a:rPr lang="en-US" sz="2400" dirty="0" err="1"/>
              <a:t>comportamenti</a:t>
            </a:r>
            <a:r>
              <a:rPr lang="en-US" sz="2400" dirty="0"/>
              <a:t> </a:t>
            </a:r>
            <a:r>
              <a:rPr lang="en-US" sz="2400" dirty="0" err="1"/>
              <a:t>deliberatamente</a:t>
            </a:r>
            <a:r>
              <a:rPr lang="en-US" sz="2400" dirty="0"/>
              <a:t> </a:t>
            </a:r>
            <a:r>
              <a:rPr lang="en-US" sz="2400" dirty="0" err="1"/>
              <a:t>dolosi</a:t>
            </a:r>
            <a:r>
              <a:rPr lang="en-US" sz="2400" dirty="0"/>
              <a:t>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</p:txBody>
      </p:sp>
      <p:pic>
        <p:nvPicPr>
          <p:cNvPr id="41987" name="Immagine 1" descr="Immagine che contiene disegnando, orologio&#10;&#10;Descrizione generata automaticamente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187091" y="1940263"/>
            <a:ext cx="3358478" cy="2977474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147">
            <a:extLst>
              <a:ext uri="{FF2B5EF4-FFF2-40B4-BE49-F238E27FC236}">
                <a16:creationId xmlns:a16="http://schemas.microsoft.com/office/drawing/2014/main" id="{B3F9E774-F054-4892-8E69-C76B2C854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BEF6A099-2A38-4C66-88FF-FDBCB564E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2" name="Rectangle 151">
            <a:extLst>
              <a:ext uri="{FF2B5EF4-FFF2-40B4-BE49-F238E27FC236}">
                <a16:creationId xmlns:a16="http://schemas.microsoft.com/office/drawing/2014/main" id="{D0D98427-7B26-46E2-93FE-CB8CD3854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B15A4233-F980-4EF6-B2C0-D7C63E752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7259D4A-9CA0-44E0-A09E-0AE40F633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418152" cy="1080938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FFC000"/>
                </a:solidFill>
              </a:rPr>
              <a:t>RISCHIO COMPORTAMENTALE</a:t>
            </a:r>
          </a:p>
        </p:txBody>
      </p:sp>
      <p:pic>
        <p:nvPicPr>
          <p:cNvPr id="2070" name="Picture 155">
            <a:extLst>
              <a:ext uri="{FF2B5EF4-FFF2-40B4-BE49-F238E27FC236}">
                <a16:creationId xmlns:a16="http://schemas.microsoft.com/office/drawing/2014/main" id="{3B7E3E62-AACE-4D18-93B3-B4C452E28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BE53FB29-F737-4D19-A78E-E371A2FF7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2000" dirty="0">
                <a:solidFill>
                  <a:schemeClr val="bg1"/>
                </a:solidFill>
              </a:rPr>
              <a:t> Salire e scendere le scale in maniera ordinata;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bg1"/>
                </a:solidFill>
              </a:rPr>
              <a:t> Non correre;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bg1"/>
                </a:solidFill>
              </a:rPr>
              <a:t> Non saltare i gradini; 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bg1"/>
                </a:solidFill>
              </a:rPr>
              <a:t> Non giocare; 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bg1"/>
                </a:solidFill>
              </a:rPr>
              <a:t> Non spingere; 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bg1"/>
                </a:solidFill>
              </a:rPr>
              <a:t> Non trascinare lo zaino, ma portarlo sulle spalle; 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bg1"/>
                </a:solidFill>
              </a:rPr>
              <a:t> Fare attenzione con ombrelli, sciarpe e altri oggetti; 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bg1"/>
                </a:solidFill>
              </a:rPr>
              <a:t> Evitare i possibili ingorghi; 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bg1"/>
                </a:solidFill>
              </a:rPr>
              <a:t> Non correre nei corridoi.</a:t>
            </a:r>
          </a:p>
        </p:txBody>
      </p:sp>
      <p:sp useBgFill="1">
        <p:nvSpPr>
          <p:cNvPr id="158" name="Rectangle 157">
            <a:extLst>
              <a:ext uri="{FF2B5EF4-FFF2-40B4-BE49-F238E27FC236}">
                <a16:creationId xmlns:a16="http://schemas.microsoft.com/office/drawing/2014/main" id="{421B5709-714B-4EA8-8C75-C105D9B4D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magine correlata">
            <a:extLst>
              <a:ext uri="{FF2B5EF4-FFF2-40B4-BE49-F238E27FC236}">
                <a16:creationId xmlns:a16="http://schemas.microsoft.com/office/drawing/2014/main" id="{706108D0-CAD0-4F01-A708-BBA2418B52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26"/>
          <a:stretch/>
        </p:blipFill>
        <p:spPr bwMode="auto">
          <a:xfrm>
            <a:off x="5646114" y="955591"/>
            <a:ext cx="5523210" cy="494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76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138">
            <a:extLst>
              <a:ext uri="{FF2B5EF4-FFF2-40B4-BE49-F238E27FC236}">
                <a16:creationId xmlns:a16="http://schemas.microsoft.com/office/drawing/2014/main" id="{D8DF5C3E-BDAB-40E6-A40B-8C05D8CD3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9D90C31A-86E3-472B-B929-496667598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id="{9DD3589A-DB65-424B-ACF1-5C8155F1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9F784D76-D302-4160-A2D4-C2F4AB76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3FEDC61-683B-4C58-AC01-C44B2028D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584677" cy="1080938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C000"/>
                </a:solidFill>
              </a:rPr>
              <a:t>IN BAGNO</a:t>
            </a:r>
          </a:p>
        </p:txBody>
      </p:sp>
      <p:pic>
        <p:nvPicPr>
          <p:cNvPr id="147" name="Picture 146">
            <a:extLst>
              <a:ext uri="{FF2B5EF4-FFF2-40B4-BE49-F238E27FC236}">
                <a16:creationId xmlns:a16="http://schemas.microsoft.com/office/drawing/2014/main" id="{608D9710-1A5F-4D24-B654-F2081DE60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7C99E251-B5DF-406C-87EE-7055B64E0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104843" cy="35993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000" dirty="0">
                <a:solidFill>
                  <a:schemeClr val="bg1"/>
                </a:solidFill>
              </a:rPr>
              <a:t> Non bagnare il pavimento; 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bg1"/>
                </a:solidFill>
              </a:rPr>
              <a:t> Chiudere il rubinetto dell’acqua dopo averlo usato; 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bg1"/>
                </a:solidFill>
              </a:rPr>
              <a:t> Non imbrattare muri e porte; 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bg1"/>
                </a:solidFill>
              </a:rPr>
              <a:t> Mantenere i bagni puliti premendo il bottone di scarico dopo ogni utilizzo del water; 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bg1"/>
                </a:solidFill>
              </a:rPr>
              <a:t> Non buttare nel water cose che potrebbero intasarlo;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bg1"/>
                </a:solidFill>
              </a:rPr>
              <a:t> Avvertire il collaboratore scolastico in caso di necessità.</a:t>
            </a:r>
            <a:endParaRPr lang="en-US" sz="2000" dirty="0">
              <a:solidFill>
                <a:schemeClr val="bg1"/>
              </a:solidFill>
            </a:endParaRPr>
          </a:p>
        </p:txBody>
      </p:sp>
      <p:sp useBgFill="1">
        <p:nvSpPr>
          <p:cNvPr id="149" name="Rectangle 148">
            <a:extLst>
              <a:ext uri="{FF2B5EF4-FFF2-40B4-BE49-F238E27FC236}">
                <a16:creationId xmlns:a16="http://schemas.microsoft.com/office/drawing/2014/main" id="{2B57E7D2-A94B-4A8D-B58F-D3E30C235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magine correlata">
            <a:extLst>
              <a:ext uri="{FF2B5EF4-FFF2-40B4-BE49-F238E27FC236}">
                <a16:creationId xmlns:a16="http://schemas.microsoft.com/office/drawing/2014/main" id="{6763840B-7129-4DB7-B45A-67A86553D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09"/>
          <a:stretch/>
        </p:blipFill>
        <p:spPr bwMode="auto">
          <a:xfrm>
            <a:off x="7043933" y="1566588"/>
            <a:ext cx="4178419" cy="371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672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610D2AE-07EF-436A-9755-AA8DF4B93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6CACDD17-9043-46DF-882D-420365B79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CF2D8AD5-434A-4C0E-9F5B-C1AFD645F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EE02D32-03A1-49F0-8F7F-921EA12A3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43" y="753230"/>
            <a:ext cx="4818707" cy="1080938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•"/>
            </a:pPr>
            <a:r>
              <a:rPr lang="it-IT" sz="2400" dirty="0"/>
              <a:t>ASSUMI UNA POSTURA CORRETTA E NON DONDOLARTI SULLA SEDIA!</a:t>
            </a:r>
            <a:endParaRPr lang="it-IT" sz="2400" b="1" dirty="0">
              <a:cs typeface="Calibri" panose="020F0502020204030204" pitchFamily="34" charset="0"/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E92B246D-47CC-40F8-8DE7-B65D409E9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BBD62CFF-3560-472D-8664-F6C0B265D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45" y="2113871"/>
            <a:ext cx="5763491" cy="3463970"/>
          </a:xfrm>
        </p:spPr>
        <p:txBody>
          <a:bodyPr>
            <a:noAutofit/>
          </a:bodyPr>
          <a:lstStyle/>
          <a:p>
            <a:pPr marL="342900" indent="-342900">
              <a:buFontTx/>
              <a:buChar char="•"/>
            </a:pPr>
            <a:r>
              <a:rPr lang="it-IT" sz="2100" b="1" dirty="0">
                <a:latin typeface="+mj-lt"/>
                <a:cs typeface="Calibri" panose="020F0502020204030204" pitchFamily="34" charset="0"/>
              </a:rPr>
              <a:t>EVITARE COMPORTAMENTI CHE METTONO A RISCHIO LA PROPRIA INCOLUMITA’ E SALUTE, QUELLA DEI COMPAGNI E DI TUTTO IL PERSONALE SCOLASTICO.</a:t>
            </a:r>
          </a:p>
          <a:p>
            <a:pPr marL="0" indent="0">
              <a:buNone/>
            </a:pPr>
            <a:endParaRPr lang="it-IT" sz="2100" b="1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FontTx/>
              <a:buChar char="•"/>
            </a:pPr>
            <a:r>
              <a:rPr lang="it-IT" sz="2100" b="1" dirty="0">
                <a:latin typeface="+mj-lt"/>
                <a:cs typeface="Calibri" panose="020F0502020204030204" pitchFamily="34" charset="0"/>
              </a:rPr>
              <a:t>RISPETTARE PUNTUALMENTE IL REGOLAMENTO DI ISTITUTO.</a:t>
            </a:r>
          </a:p>
          <a:p>
            <a:pPr marL="0" indent="0">
              <a:buNone/>
            </a:pPr>
            <a:endParaRPr lang="it-IT" sz="2100" b="1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FontTx/>
              <a:buChar char="•"/>
            </a:pPr>
            <a:r>
              <a:rPr lang="it-IT" sz="2100" b="1" dirty="0">
                <a:latin typeface="+mj-lt"/>
                <a:cs typeface="Calibri" panose="020F0502020204030204" pitchFamily="34" charset="0"/>
              </a:rPr>
              <a:t>SEGUIRE PUNTUALMENTE LE INDICAZIONI FORNITE DAI DOCENTI, DAL PERSONALE SCOLASTICO IN GENERE E DALLE SEGNALAZIONI/AVVISI ESPOSTI.</a:t>
            </a:r>
          </a:p>
        </p:txBody>
      </p:sp>
      <p:pic>
        <p:nvPicPr>
          <p:cNvPr id="4098" name="Picture 2" descr="Risultati immagini per sicurezza a scuola disegni">
            <a:extLst>
              <a:ext uri="{FF2B5EF4-FFF2-40B4-BE49-F238E27FC236}">
                <a16:creationId xmlns:a16="http://schemas.microsoft.com/office/drawing/2014/main" id="{4CD7EF9F-A41A-44E2-A893-F9E83A4064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92"/>
          <a:stretch/>
        </p:blipFill>
        <p:spPr bwMode="auto">
          <a:xfrm>
            <a:off x="6305674" y="1144173"/>
            <a:ext cx="4393920" cy="4060874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861654"/>
      </p:ext>
    </p:extLst>
  </p:cSld>
  <p:clrMapOvr>
    <a:masterClrMapping/>
  </p:clrMapOvr>
  <p:transition spd="slow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72">
            <a:extLst>
              <a:ext uri="{FF2B5EF4-FFF2-40B4-BE49-F238E27FC236}">
                <a16:creationId xmlns:a16="http://schemas.microsoft.com/office/drawing/2014/main" id="{01A3CA1B-1530-4046-A299-90F41FE7F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967" name="Picture 74">
            <a:extLst>
              <a:ext uri="{FF2B5EF4-FFF2-40B4-BE49-F238E27FC236}">
                <a16:creationId xmlns:a16="http://schemas.microsoft.com/office/drawing/2014/main" id="{126A6064-3EEB-4D82-B8AB-85EC8287E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40968" name="Picture 76">
            <a:extLst>
              <a:ext uri="{FF2B5EF4-FFF2-40B4-BE49-F238E27FC236}">
                <a16:creationId xmlns:a16="http://schemas.microsoft.com/office/drawing/2014/main" id="{70EB3F8A-0655-4D47-B546-F7EC731E0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40969" name="Rectangle 78">
            <a:extLst>
              <a:ext uri="{FF2B5EF4-FFF2-40B4-BE49-F238E27FC236}">
                <a16:creationId xmlns:a16="http://schemas.microsoft.com/office/drawing/2014/main" id="{FC563705-9678-4052-A909-B5114B9A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70" name="Rectangle 80">
            <a:extLst>
              <a:ext uri="{FF2B5EF4-FFF2-40B4-BE49-F238E27FC236}">
                <a16:creationId xmlns:a16="http://schemas.microsoft.com/office/drawing/2014/main" id="{22FEEF27-DE57-43BD-AD75-1F367403B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0971" name="Group 82">
            <a:extLst>
              <a:ext uri="{FF2B5EF4-FFF2-40B4-BE49-F238E27FC236}">
                <a16:creationId xmlns:a16="http://schemas.microsoft.com/office/drawing/2014/main" id="{42473746-93F6-446E-8FE1-D2D80EE7F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84" name="Rectangle 83">
              <a:extLst>
                <a:ext uri="{FF2B5EF4-FFF2-40B4-BE49-F238E27FC236}">
                  <a16:creationId xmlns:a16="http://schemas.microsoft.com/office/drawing/2014/main" id="{CE7759D1-6E78-4433-99CE-74FE7DEBF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72" name="Picture 84">
              <a:extLst>
                <a:ext uri="{FF2B5EF4-FFF2-40B4-BE49-F238E27FC236}">
                  <a16:creationId xmlns:a16="http://schemas.microsoft.com/office/drawing/2014/main" id="{B3D36ACC-2755-44AA-850E-CB2DD94A7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40973" name="Rectangle 86">
            <a:extLst>
              <a:ext uri="{FF2B5EF4-FFF2-40B4-BE49-F238E27FC236}">
                <a16:creationId xmlns:a16="http://schemas.microsoft.com/office/drawing/2014/main" id="{46E384FF-15B1-4D29-BF85-B6C698743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79" y="1"/>
            <a:ext cx="4641022" cy="6857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4" name="Rectangle 88">
            <a:extLst>
              <a:ext uri="{FF2B5EF4-FFF2-40B4-BE49-F238E27FC236}">
                <a16:creationId xmlns:a16="http://schemas.microsoft.com/office/drawing/2014/main" id="{2FF65D57-8913-4B7E-8D1B-A9E1724EB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BBA0912-9ECD-444F-86C5-8E0D6A98B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IN PALESTRA…</a:t>
            </a:r>
          </a:p>
        </p:txBody>
      </p:sp>
      <p:pic>
        <p:nvPicPr>
          <p:cNvPr id="40975" name="Picture 90">
            <a:extLst>
              <a:ext uri="{FF2B5EF4-FFF2-40B4-BE49-F238E27FC236}">
                <a16:creationId xmlns:a16="http://schemas.microsoft.com/office/drawing/2014/main" id="{0FDCA9DA-1C97-4C8D-BFA2-B1E6B3420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40962" name="Rettangolo 2"/>
          <p:cNvSpPr>
            <a:spLocks noChangeArrowheads="1"/>
          </p:cNvSpPr>
          <p:nvPr/>
        </p:nvSpPr>
        <p:spPr bwMode="auto">
          <a:xfrm>
            <a:off x="680321" y="2336873"/>
            <a:ext cx="642321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i="1"/>
              <a:t>L’ACCESSO ALLE ATTIVITA’ SPORTIVE ED AI LOCALI E’ CONSENTITO SOLO ALLA PRESENZA DELL’INSEGNANTE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i="1"/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i="1"/>
              <a:t>IL REGOLAMENTO ESPOSTO DEVE ESSERE PUNTUALMENTE RISPETTATO IN OGNI SUA PARTE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i="1"/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i="1"/>
              <a:t>EVITARE COMPORTAMENTI CHE POSSANO METTERE IN PERICOLO LA PROPRIA INCOLUMITA’ E QUELLA DEI COMPAGNI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i="1"/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i="1"/>
              <a:t>LE INDICAZIONI FORNITE DAL DOCENTE DEVONO ESSERE SEMPRE RISPETTATE.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i="1" dirty="0"/>
          </a:p>
        </p:txBody>
      </p:sp>
      <p:pic>
        <p:nvPicPr>
          <p:cNvPr id="40963" name="Immagin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923194" y="372885"/>
            <a:ext cx="1783754" cy="1728990"/>
          </a:xfrm>
          <a:prstGeom prst="rect">
            <a:avLst/>
          </a:prstGeom>
          <a:noFill/>
        </p:spPr>
      </p:pic>
      <p:pic>
        <p:nvPicPr>
          <p:cNvPr id="40964" name="Immagine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992467" y="2369635"/>
            <a:ext cx="3544628" cy="40873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1">
            <a:extLst>
              <a:ext uri="{FF2B5EF4-FFF2-40B4-BE49-F238E27FC236}">
                <a16:creationId xmlns:a16="http://schemas.microsoft.com/office/drawing/2014/main" id="{3FECAD23-900F-4F1B-A441-6A68749F8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23">
            <a:extLst>
              <a:ext uri="{FF2B5EF4-FFF2-40B4-BE49-F238E27FC236}">
                <a16:creationId xmlns:a16="http://schemas.microsoft.com/office/drawing/2014/main" id="{57943801-CAEC-4F98-9332-2A4D91284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 25">
            <a:extLst>
              <a:ext uri="{FF2B5EF4-FFF2-40B4-BE49-F238E27FC236}">
                <a16:creationId xmlns:a16="http://schemas.microsoft.com/office/drawing/2014/main" id="{8A233090-6C39-4F59-8A0F-86F011A7E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484DCAA0-4BF1-4FB9-97BA-D6BA63041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B11155D8-80B8-4211-941E-2B7DCDF68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422" y="646551"/>
            <a:ext cx="7087552" cy="1080938"/>
          </a:xfrm>
        </p:spPr>
        <p:txBody>
          <a:bodyPr>
            <a:normAutofit/>
          </a:bodyPr>
          <a:lstStyle/>
          <a:p>
            <a:r>
              <a:rPr lang="it-IT" dirty="0"/>
              <a:t>LA PROTEZIONE CIVILE</a:t>
            </a:r>
          </a:p>
        </p:txBody>
      </p:sp>
      <p:pic>
        <p:nvPicPr>
          <p:cNvPr id="38" name="Picture 29">
            <a:extLst>
              <a:ext uri="{FF2B5EF4-FFF2-40B4-BE49-F238E27FC236}">
                <a16:creationId xmlns:a16="http://schemas.microsoft.com/office/drawing/2014/main" id="{9BC2FEA5-B399-458A-8393-E06CE40DB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536A69-D70E-427F-A46C-B3128DE67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31" y="1977794"/>
            <a:ext cx="6423211" cy="39200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600" b="1" dirty="0"/>
              <a:t>La “protezione civile” è l’insieme delle attività messe in campo per tutelare l’integrità della vita, i beni, gli insediamenti, gli animali e l’ambiente dai danni o dal pericolo di danni che derivano dalle calamità: previsione, prevenzione e mitigazione dei rischi, gestione delle emergenze e loro superamento.</a:t>
            </a:r>
            <a:br>
              <a:rPr lang="it-IT" sz="1600" b="1" dirty="0"/>
            </a:br>
            <a:br>
              <a:rPr lang="it-IT" sz="1600" dirty="0"/>
            </a:br>
            <a:r>
              <a:rPr lang="it-IT" sz="1600" dirty="0"/>
              <a:t>La protezione civile non è un compito assegnato a una singola amministrazione, ma è una funzione attribuita a un sistema complesso: il Servizio Nazionale della Protezione Civile. </a:t>
            </a:r>
          </a:p>
          <a:p>
            <a:pPr marL="0" indent="0">
              <a:buNone/>
            </a:pPr>
            <a:r>
              <a:rPr lang="it-IT" sz="1600" dirty="0"/>
              <a:t>Istituito con la </a:t>
            </a:r>
            <a:r>
              <a:rPr lang="it-IT" sz="1600" dirty="0">
                <a:hlinkClick r:id="rId4"/>
              </a:rPr>
              <a:t>legge n. 225 del 1992</a:t>
            </a:r>
            <a:r>
              <a:rPr lang="it-IT" sz="1600" dirty="0"/>
              <a:t> il Servizio Nazionale ha come sue componenti le amministrazioni centrali dello Stato, le Regioni e le Province Autonome, le Province, i Comuni, le Città metropolitane e le Comunità montane. Dal 2 gennaio 2018, Il Servizio Nazionale è disciplinato dal Codice della Protezione civile (</a:t>
            </a:r>
            <a:r>
              <a:rPr lang="it-IT" sz="1600" dirty="0">
                <a:hlinkClick r:id="rId5"/>
              </a:rPr>
              <a:t>Decreto legislativo. n.1 del 2 gennaio 2018</a:t>
            </a:r>
            <a:r>
              <a:rPr lang="it-IT" sz="1600" dirty="0"/>
              <a:t>), con il quale è stata riformata tutta la normativa in materia.</a:t>
            </a:r>
            <a:br>
              <a:rPr lang="it-IT" sz="1600" dirty="0"/>
            </a:br>
            <a:br>
              <a:rPr lang="it-IT" sz="1600" dirty="0"/>
            </a:br>
            <a:endParaRPr lang="it-IT" sz="1600" dirty="0"/>
          </a:p>
        </p:txBody>
      </p:sp>
      <p:pic>
        <p:nvPicPr>
          <p:cNvPr id="10" name="Immagine 9" descr="Dicomac Abruzzo foto panoramica">
            <a:hlinkClick r:id="rId6"/>
            <a:extLst>
              <a:ext uri="{FF2B5EF4-FFF2-40B4-BE49-F238E27FC236}">
                <a16:creationId xmlns:a16="http://schemas.microsoft.com/office/drawing/2014/main" id="{CA820ABE-D366-463C-829B-2FB311A642FF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 bwMode="auto">
          <a:xfrm>
            <a:off x="8187091" y="2307508"/>
            <a:ext cx="3358478" cy="2242983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87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72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367" name="Picture 74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5368" name="Picture 76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5369" name="Rectangle 78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70" name="Rectangle 80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371" name="Picture 82">
            <a:extLst>
              <a:ext uri="{FF2B5EF4-FFF2-40B4-BE49-F238E27FC236}">
                <a16:creationId xmlns:a16="http://schemas.microsoft.com/office/drawing/2014/main" id="{5B8C3F18-2A17-4372-BAE1-DB295E2AC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15372" name="Picture 84">
            <a:extLst>
              <a:ext uri="{FF2B5EF4-FFF2-40B4-BE49-F238E27FC236}">
                <a16:creationId xmlns:a16="http://schemas.microsoft.com/office/drawing/2014/main" id="{DCBB5819-B198-483A-901B-E94678953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373" name="Rectangle 86">
            <a:extLst>
              <a:ext uri="{FF2B5EF4-FFF2-40B4-BE49-F238E27FC236}">
                <a16:creationId xmlns:a16="http://schemas.microsoft.com/office/drawing/2014/main" id="{FC0814F6-DCDA-4612-801B-FEB1C2B81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8325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4" name="Rectangle 88">
            <a:extLst>
              <a:ext uri="{FF2B5EF4-FFF2-40B4-BE49-F238E27FC236}">
                <a16:creationId xmlns:a16="http://schemas.microsoft.com/office/drawing/2014/main" id="{694CF788-1E16-4F1F-AAF8-5644BBA94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BF7C042-409F-42C7-A263-87E498D4A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PREMESSA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it-IT" sz="1300" dirty="0">
                <a:hlinkClick r:id="rId5"/>
              </a:rPr>
              <a:t>https://www.youtube.com/watch?time_continue=2&amp;v=F-RvCBzh3WM&amp;feature=emb_logo</a:t>
            </a:r>
            <a:br>
              <a:rPr lang="it-IT" sz="1300" dirty="0"/>
            </a:br>
            <a:endParaRPr lang="en-US" sz="1300" b="1" dirty="0">
              <a:solidFill>
                <a:srgbClr val="FFFFFF"/>
              </a:solidFill>
            </a:endParaRPr>
          </a:p>
        </p:txBody>
      </p:sp>
      <p:pic>
        <p:nvPicPr>
          <p:cNvPr id="15375" name="Picture 90">
            <a:extLst>
              <a:ext uri="{FF2B5EF4-FFF2-40B4-BE49-F238E27FC236}">
                <a16:creationId xmlns:a16="http://schemas.microsoft.com/office/drawing/2014/main" id="{484AEBEF-EF01-44A6-A9AC-E21D52665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15361" name="Rettangolo 3"/>
          <p:cNvSpPr>
            <a:spLocks noChangeArrowheads="1"/>
          </p:cNvSpPr>
          <p:nvPr/>
        </p:nvSpPr>
        <p:spPr bwMode="auto">
          <a:xfrm>
            <a:off x="680321" y="2336873"/>
            <a:ext cx="642321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FF"/>
                </a:solidFill>
              </a:rPr>
              <a:t>La </a:t>
            </a:r>
            <a:r>
              <a:rPr lang="en-US" sz="2000" b="1" dirty="0" err="1">
                <a:solidFill>
                  <a:srgbClr val="FFFFFF"/>
                </a:solidFill>
              </a:rPr>
              <a:t>cultura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della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sicurezza</a:t>
            </a:r>
            <a:r>
              <a:rPr lang="en-US" sz="2000" b="1" dirty="0">
                <a:solidFill>
                  <a:srgbClr val="FFFFFF"/>
                </a:solidFill>
              </a:rPr>
              <a:t>, come </a:t>
            </a:r>
            <a:r>
              <a:rPr lang="en-US" sz="2000" b="1" dirty="0" err="1">
                <a:solidFill>
                  <a:srgbClr val="FFFFFF"/>
                </a:solidFill>
              </a:rPr>
              <a:t>concetto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trasversale</a:t>
            </a:r>
            <a:r>
              <a:rPr lang="en-US" sz="2000" b="1" dirty="0">
                <a:solidFill>
                  <a:srgbClr val="FFFFFF"/>
                </a:solidFill>
              </a:rPr>
              <a:t> a </a:t>
            </a:r>
            <a:r>
              <a:rPr lang="en-US" sz="2000" b="1" dirty="0" err="1">
                <a:solidFill>
                  <a:srgbClr val="FFFFFF"/>
                </a:solidFill>
              </a:rPr>
              <a:t>tutti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i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settori</a:t>
            </a:r>
            <a:r>
              <a:rPr lang="en-US" sz="2000" b="1" dirty="0">
                <a:solidFill>
                  <a:srgbClr val="FFFFFF"/>
                </a:solidFill>
              </a:rPr>
              <a:t> di vita e </a:t>
            </a:r>
            <a:r>
              <a:rPr lang="en-US" sz="2000" b="1" dirty="0" err="1">
                <a:solidFill>
                  <a:srgbClr val="FFFFFF"/>
                </a:solidFill>
              </a:rPr>
              <a:t>lavoro</a:t>
            </a:r>
            <a:r>
              <a:rPr lang="en-US" sz="2000" b="1" dirty="0">
                <a:solidFill>
                  <a:srgbClr val="FFFFFF"/>
                </a:solidFill>
              </a:rPr>
              <a:t>, </a:t>
            </a:r>
            <a:r>
              <a:rPr lang="en-US" sz="2000" b="1" dirty="0" err="1">
                <a:solidFill>
                  <a:srgbClr val="FFFFFF"/>
                </a:solidFill>
              </a:rPr>
              <a:t>deve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diventare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patrimonio</a:t>
            </a:r>
            <a:r>
              <a:rPr lang="en-US" sz="2000" b="1" dirty="0">
                <a:solidFill>
                  <a:srgbClr val="FFFFFF"/>
                </a:solidFill>
              </a:rPr>
              <a:t> di </a:t>
            </a:r>
            <a:r>
              <a:rPr lang="en-US" sz="2000" b="1" dirty="0" err="1">
                <a:solidFill>
                  <a:srgbClr val="FFFFFF"/>
                </a:solidFill>
              </a:rPr>
              <a:t>tutti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i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cittadini</a:t>
            </a:r>
            <a:r>
              <a:rPr lang="en-US" sz="2000" b="1" dirty="0">
                <a:solidFill>
                  <a:srgbClr val="FFFFFF"/>
                </a:solidFill>
              </a:rPr>
              <a:t>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FF"/>
                </a:solidFill>
              </a:rPr>
              <a:t>La </a:t>
            </a:r>
            <a:r>
              <a:rPr lang="en-US" sz="2000" b="1" dirty="0" err="1">
                <a:solidFill>
                  <a:srgbClr val="FFFFFF"/>
                </a:solidFill>
              </a:rPr>
              <a:t>scuola</a:t>
            </a:r>
            <a:r>
              <a:rPr lang="en-US" sz="2000" b="1" dirty="0">
                <a:solidFill>
                  <a:srgbClr val="FFFFFF"/>
                </a:solidFill>
              </a:rPr>
              <a:t>, </a:t>
            </a:r>
            <a:r>
              <a:rPr lang="en-US" sz="2000" b="1" dirty="0" err="1">
                <a:solidFill>
                  <a:srgbClr val="FFFFFF"/>
                </a:solidFill>
              </a:rPr>
              <a:t>agenzia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formativa</a:t>
            </a:r>
            <a:r>
              <a:rPr lang="en-US" sz="2000" b="1" dirty="0">
                <a:solidFill>
                  <a:srgbClr val="FFFFFF"/>
                </a:solidFill>
              </a:rPr>
              <a:t> per </a:t>
            </a:r>
            <a:r>
              <a:rPr lang="en-US" sz="2000" b="1" dirty="0" err="1">
                <a:solidFill>
                  <a:srgbClr val="FFFFFF"/>
                </a:solidFill>
              </a:rPr>
              <a:t>eccellenza</a:t>
            </a:r>
            <a:r>
              <a:rPr lang="en-US" sz="2000" b="1" dirty="0">
                <a:solidFill>
                  <a:srgbClr val="FFFFFF"/>
                </a:solidFill>
              </a:rPr>
              <a:t>, </a:t>
            </a:r>
            <a:r>
              <a:rPr lang="en-US" sz="2000" b="1" dirty="0" err="1">
                <a:solidFill>
                  <a:srgbClr val="FFFFFF"/>
                </a:solidFill>
              </a:rPr>
              <a:t>deve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quindi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promuovere</a:t>
            </a:r>
            <a:r>
              <a:rPr lang="en-US" sz="2000" b="1" dirty="0">
                <a:solidFill>
                  <a:srgbClr val="FFFFFF"/>
                </a:solidFill>
              </a:rPr>
              <a:t> la </a:t>
            </a:r>
            <a:r>
              <a:rPr lang="en-US" sz="2000" b="1" dirty="0" err="1">
                <a:solidFill>
                  <a:srgbClr val="FFFFFF"/>
                </a:solidFill>
              </a:rPr>
              <a:t>cultura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della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sicurezza</a:t>
            </a:r>
            <a:r>
              <a:rPr lang="en-US" sz="2000" b="1" dirty="0">
                <a:solidFill>
                  <a:srgbClr val="FFFFFF"/>
                </a:solidFill>
              </a:rPr>
              <a:t> e </a:t>
            </a:r>
            <a:r>
              <a:rPr lang="en-US" sz="2000" b="1" dirty="0" err="1">
                <a:solidFill>
                  <a:srgbClr val="FFFFFF"/>
                </a:solidFill>
              </a:rPr>
              <a:t>della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prevenzione</a:t>
            </a:r>
            <a:r>
              <a:rPr lang="en-US" sz="2000" b="1" dirty="0">
                <a:solidFill>
                  <a:srgbClr val="FFFFFF"/>
                </a:solidFill>
              </a:rPr>
              <a:t>, la </a:t>
            </a:r>
            <a:r>
              <a:rPr lang="en-US" sz="2000" b="1" dirty="0" err="1">
                <a:solidFill>
                  <a:srgbClr val="FFFFFF"/>
                </a:solidFill>
              </a:rPr>
              <a:t>diffusione</a:t>
            </a:r>
            <a:r>
              <a:rPr lang="en-US" sz="2000" b="1" dirty="0">
                <a:solidFill>
                  <a:srgbClr val="FFFFFF"/>
                </a:solidFill>
              </a:rPr>
              <a:t> di </a:t>
            </a:r>
            <a:r>
              <a:rPr lang="en-US" sz="2000" b="1" dirty="0" err="1">
                <a:solidFill>
                  <a:srgbClr val="FFFFFF"/>
                </a:solidFill>
              </a:rPr>
              <a:t>buone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prassi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lavorative</a:t>
            </a:r>
            <a:r>
              <a:rPr lang="en-US" sz="2000" b="1" dirty="0">
                <a:solidFill>
                  <a:srgbClr val="FFFFFF"/>
                </a:solidFill>
              </a:rPr>
              <a:t> e di </a:t>
            </a:r>
            <a:r>
              <a:rPr lang="en-US" sz="2000" b="1" dirty="0" err="1">
                <a:solidFill>
                  <a:srgbClr val="FFFFFF"/>
                </a:solidFill>
              </a:rPr>
              <a:t>comportamenti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sicuri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sul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luogo</a:t>
            </a:r>
            <a:r>
              <a:rPr lang="en-US" sz="2000" b="1" dirty="0">
                <a:solidFill>
                  <a:srgbClr val="FFFFFF"/>
                </a:solidFill>
              </a:rPr>
              <a:t> di vita e di </a:t>
            </a:r>
            <a:r>
              <a:rPr lang="en-US" sz="2000" b="1" dirty="0" err="1">
                <a:solidFill>
                  <a:srgbClr val="FFFFFF"/>
                </a:solidFill>
              </a:rPr>
              <a:t>lavoro</a:t>
            </a:r>
            <a:r>
              <a:rPr lang="en-US" sz="2000" b="1" dirty="0">
                <a:solidFill>
                  <a:srgbClr val="FFFFFF"/>
                </a:solidFill>
              </a:rPr>
              <a:t>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FF"/>
                </a:solidFill>
              </a:rPr>
              <a:t>Il D. </a:t>
            </a:r>
            <a:r>
              <a:rPr lang="en-US" sz="2000" b="1" dirty="0" err="1">
                <a:solidFill>
                  <a:srgbClr val="FFFFFF"/>
                </a:solidFill>
              </a:rPr>
              <a:t>Lgs</a:t>
            </a:r>
            <a:r>
              <a:rPr lang="en-US" sz="2000" b="1" dirty="0">
                <a:solidFill>
                  <a:srgbClr val="FFFFFF"/>
                </a:solidFill>
              </a:rPr>
              <a:t> 81/2008, (art. 11), </a:t>
            </a:r>
            <a:r>
              <a:rPr lang="en-US" sz="2000" b="1" dirty="0" err="1">
                <a:solidFill>
                  <a:srgbClr val="FFFFFF"/>
                </a:solidFill>
              </a:rPr>
              <a:t>invita</a:t>
            </a:r>
            <a:r>
              <a:rPr lang="en-US" sz="2000" b="1" dirty="0">
                <a:solidFill>
                  <a:srgbClr val="FFFFFF"/>
                </a:solidFill>
              </a:rPr>
              <a:t> le </a:t>
            </a:r>
            <a:r>
              <a:rPr lang="en-US" sz="2000" b="1" dirty="0" err="1">
                <a:solidFill>
                  <a:srgbClr val="FFFFFF"/>
                </a:solidFill>
              </a:rPr>
              <a:t>scuole</a:t>
            </a:r>
            <a:r>
              <a:rPr lang="en-US" sz="2000" b="1" dirty="0">
                <a:solidFill>
                  <a:srgbClr val="FFFFFF"/>
                </a:solidFill>
              </a:rPr>
              <a:t> ad </a:t>
            </a:r>
            <a:r>
              <a:rPr lang="en-US" sz="2000" b="1" dirty="0" err="1">
                <a:solidFill>
                  <a:srgbClr val="FFFFFF"/>
                </a:solidFill>
              </a:rPr>
              <a:t>inserire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percorsi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formativi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interdisciplinari</a:t>
            </a:r>
            <a:r>
              <a:rPr lang="en-US" sz="2000" b="1" dirty="0">
                <a:solidFill>
                  <a:srgbClr val="FFFFFF"/>
                </a:solidFill>
              </a:rPr>
              <a:t> in </a:t>
            </a:r>
            <a:r>
              <a:rPr lang="en-US" sz="2000" b="1" dirty="0" err="1">
                <a:solidFill>
                  <a:srgbClr val="FFFFFF"/>
                </a:solidFill>
              </a:rPr>
              <a:t>materia</a:t>
            </a:r>
            <a:r>
              <a:rPr lang="en-US" sz="2000" b="1" dirty="0">
                <a:solidFill>
                  <a:srgbClr val="FFFFFF"/>
                </a:solidFill>
              </a:rPr>
              <a:t> di </a:t>
            </a:r>
            <a:r>
              <a:rPr lang="en-US" sz="2000" b="1" dirty="0" err="1">
                <a:solidFill>
                  <a:srgbClr val="FFFFFF"/>
                </a:solidFill>
              </a:rPr>
              <a:t>sicurezza</a:t>
            </a:r>
            <a:r>
              <a:rPr lang="en-US" sz="2000" b="1" dirty="0">
                <a:solidFill>
                  <a:srgbClr val="FFFFFF"/>
                </a:solidFill>
              </a:rPr>
              <a:t>.</a:t>
            </a:r>
          </a:p>
        </p:txBody>
      </p:sp>
      <p:sp useBgFill="1">
        <p:nvSpPr>
          <p:cNvPr id="15376" name="Rectangle 92">
            <a:extLst>
              <a:ext uri="{FF2B5EF4-FFF2-40B4-BE49-F238E27FC236}">
                <a16:creationId xmlns:a16="http://schemas.microsoft.com/office/drawing/2014/main" id="{11D6DEA9-466D-4CF0-B302-39178915E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6423" y="642795"/>
            <a:ext cx="3347830" cy="5575125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4" name="Picture 7" descr="sicurezza1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563287" y="2641314"/>
            <a:ext cx="2731172" cy="1568578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0FA309-807F-4C17-98EF-A3BA7388E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42A87B-CAE9-4F8F-B293-28388E45D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8FA1749-B91A-40E7-AD01-0B9C9C6AF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7A934F-FFF7-4353-83D3-4EF66E93E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00676C8-6DE8-47DD-9A23-D42063A12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0FD660C-2C5E-4AA7-BF4A-1A599F83D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it-IT" sz="2800" dirty="0">
                <a:solidFill>
                  <a:srgbClr val="FFFFFF"/>
                </a:solidFill>
              </a:rPr>
              <a:t>STRUTTURE OPERATIVE DELLA PROTEZIONE CIVILE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FF3201-BE18-4C2C-8A26-86AE99D81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7995" y="661106"/>
            <a:ext cx="6257362" cy="550310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2000" dirty="0">
                <a:solidFill>
                  <a:srgbClr val="FFFFFF"/>
                </a:solidFill>
              </a:rPr>
              <a:t>Il Corpo Nazionale dei Vigili del Fuoco, le Forze Armate, le Forze di Polizia, gli enti e istituti di ricerca di rilievo nazionale con finalità di protezione civile, anche organizzati come centri di competenza, l'Istituto nazionale di geofisica e vulcanologia e il Consiglio nazionale delle ricerche; </a:t>
            </a:r>
          </a:p>
          <a:p>
            <a:pPr marL="0" indent="0">
              <a:buNone/>
            </a:pPr>
            <a:r>
              <a:rPr lang="it-IT" sz="2000" dirty="0">
                <a:solidFill>
                  <a:srgbClr val="FFFFFF"/>
                </a:solidFill>
              </a:rPr>
              <a:t>le strutture del Servizio sanitario nazionale; </a:t>
            </a:r>
          </a:p>
          <a:p>
            <a:pPr marL="0" indent="0">
              <a:buNone/>
            </a:pPr>
            <a:r>
              <a:rPr lang="it-IT" sz="2000" dirty="0">
                <a:solidFill>
                  <a:srgbClr val="FFFFFF"/>
                </a:solidFill>
              </a:rPr>
              <a:t>il volontariato organizzato di protezione civile iscritto nell'elenco nazionale del volontariato di protezione civile, l'Associazione della Croce rossa italiana e il Corpo nazionale del soccorso alpino e speleologico; </a:t>
            </a:r>
          </a:p>
          <a:p>
            <a:pPr marL="0" indent="0">
              <a:buNone/>
            </a:pPr>
            <a:r>
              <a:rPr lang="it-IT" sz="2000" dirty="0">
                <a:solidFill>
                  <a:srgbClr val="FFFFFF"/>
                </a:solidFill>
              </a:rPr>
              <a:t>il Sistema nazionale per la protezione dell'ambiente; le strutture preposte alla gestione dei servizi meteorologici a livello nazionale.</a:t>
            </a:r>
          </a:p>
          <a:p>
            <a:endParaRPr lang="it-IT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63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0DAA63-21C4-4EE1-A4D4-D835DE42F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Il Servizio Nazionale opera a livello centrale, regionale e locale, nel rispetto del principio di sussidiarietà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9CE1D2-7565-42B1-B6A8-C80149950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102" y="2252467"/>
            <a:ext cx="10461291" cy="4204604"/>
          </a:xfrm>
        </p:spPr>
        <p:txBody>
          <a:bodyPr>
            <a:normAutofit/>
          </a:bodyPr>
          <a:lstStyle/>
          <a:p>
            <a:r>
              <a:rPr lang="it-IT" dirty="0"/>
              <a:t>Il contesto territoriale del nostro Paese, soggetto a una grande varietà di rischi, rende infatti necessario un sistema di protezione civile che assicuri in ogni area la presenza di risorse umane, mezzi e capacità operative in grado di intervenire rapidamente in caso di emergenza, ma anche di operare per prevenire e, per quanto possibile, prevedere eventuali disastri.</a:t>
            </a:r>
          </a:p>
          <a:p>
            <a:r>
              <a:rPr lang="it-IT" dirty="0"/>
              <a:t>Questo complesso sistema di competenze trova il suo punto di raccordo nelle funzioni di indirizzo e coordinamento affidate al Presidente del Consiglio dei Ministri, che si avvale del Dipartimento della Protezione Civile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0220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3EBA28AC-37AD-4894-8D67-7FDD7F2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7" name="Picture 146">
            <a:extLst>
              <a:ext uri="{FF2B5EF4-FFF2-40B4-BE49-F238E27FC236}">
                <a16:creationId xmlns:a16="http://schemas.microsoft.com/office/drawing/2014/main" id="{1B843E16-AE20-48A1-81A0-0363DDF34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49" name="Rectangle 148">
            <a:extLst>
              <a:ext uri="{FF2B5EF4-FFF2-40B4-BE49-F238E27FC236}">
                <a16:creationId xmlns:a16="http://schemas.microsoft.com/office/drawing/2014/main" id="{19ED93D7-F0B4-402C-A7DC-EB5E44F84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09D4B417-C481-4690-8D44-A579114A5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28277DF-1C16-41B5-B2E0-E871F896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584677" cy="1080938"/>
          </a:xfrm>
        </p:spPr>
        <p:txBody>
          <a:bodyPr>
            <a:normAutofit/>
          </a:bodyPr>
          <a:lstStyle/>
          <a:p>
            <a:r>
              <a:rPr lang="it-IT"/>
              <a:t>I meme offensivi senza sapere che…</a:t>
            </a:r>
          </a:p>
        </p:txBody>
      </p:sp>
      <p:pic>
        <p:nvPicPr>
          <p:cNvPr id="153" name="Picture 152">
            <a:extLst>
              <a:ext uri="{FF2B5EF4-FFF2-40B4-BE49-F238E27FC236}">
                <a16:creationId xmlns:a16="http://schemas.microsoft.com/office/drawing/2014/main" id="{997A4C60-39FA-4152-B181-3DB1299F3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2060" name="Content Placeholder 2059">
            <a:extLst>
              <a:ext uri="{FF2B5EF4-FFF2-40B4-BE49-F238E27FC236}">
                <a16:creationId xmlns:a16="http://schemas.microsoft.com/office/drawing/2014/main" id="{37DD2190-6C64-45F2-AFA4-C1418847F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104843" cy="3599316"/>
          </a:xfrm>
        </p:spPr>
        <p:txBody>
          <a:bodyPr>
            <a:normAutofit/>
          </a:bodyPr>
          <a:lstStyle/>
          <a:p>
            <a:r>
              <a:rPr lang="it-IT" sz="1700"/>
              <a:t>La prima risposta all’emergenza, qualunque sia la natura e l’estensione dell’evento, deve essere garantita a livello locale, a partire dalla struttura comunale, l’istituzione più vicina al cittadino. Il primo responsabile della protezione civile in ogni Comune è quindi il Sindaco. </a:t>
            </a:r>
          </a:p>
          <a:p>
            <a:r>
              <a:rPr lang="it-IT" sz="1700"/>
              <a:t>Quando però l’evento non può essere fronteggiato con i mezzi a disposizione del comune, si mobilitano i livelli superiori attraverso un’azione integrata e coordinata: la Provincia, la Prefettura, la Regione, fino al coinvolgimento dello Stato in caso di emergenza nazionale.</a:t>
            </a:r>
          </a:p>
          <a:p>
            <a:endParaRPr lang="en-US" sz="1700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567D5365-F2DF-4B45-84FB-3BCD5BFA7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1608" y="488844"/>
            <a:ext cx="2687741" cy="350683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Risultati immagini per MEME MASTELLA SCUOLA">
            <a:extLst>
              <a:ext uri="{FF2B5EF4-FFF2-40B4-BE49-F238E27FC236}">
                <a16:creationId xmlns:a16="http://schemas.microsoft.com/office/drawing/2014/main" id="{DB4D731B-A4A2-4DC8-9105-7BB0322D3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5086" y="1414785"/>
            <a:ext cx="2380647" cy="165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" name="Rectangle 156">
            <a:extLst>
              <a:ext uri="{FF2B5EF4-FFF2-40B4-BE49-F238E27FC236}">
                <a16:creationId xmlns:a16="http://schemas.microsoft.com/office/drawing/2014/main" id="{4D283E39-8D35-4861-A887-26D298296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86569" y="488845"/>
            <a:ext cx="2220800" cy="243758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Risultati immagini per MEME MASTELLA SCUOLA">
            <a:extLst>
              <a:ext uri="{FF2B5EF4-FFF2-40B4-BE49-F238E27FC236}">
                <a16:creationId xmlns:a16="http://schemas.microsoft.com/office/drawing/2014/main" id="{EA130906-52FB-4D46-A055-2EAFCD136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1810" y="1071386"/>
            <a:ext cx="1882991" cy="125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" name="Rectangle 158">
            <a:extLst>
              <a:ext uri="{FF2B5EF4-FFF2-40B4-BE49-F238E27FC236}">
                <a16:creationId xmlns:a16="http://schemas.microsoft.com/office/drawing/2014/main" id="{F2911CD3-584F-4FE9-844F-8BEE82CC4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1608" y="4164748"/>
            <a:ext cx="2687741" cy="216391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isultati immagini per MEME MASTELLA SCUOLA">
            <a:extLst>
              <a:ext uri="{FF2B5EF4-FFF2-40B4-BE49-F238E27FC236}">
                <a16:creationId xmlns:a16="http://schemas.microsoft.com/office/drawing/2014/main" id="{4AC09950-3667-4497-A0C5-9010E6B2A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5086" y="4582229"/>
            <a:ext cx="2380647" cy="133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" name="Rectangle 160">
            <a:extLst>
              <a:ext uri="{FF2B5EF4-FFF2-40B4-BE49-F238E27FC236}">
                <a16:creationId xmlns:a16="http://schemas.microsoft.com/office/drawing/2014/main" id="{0B3DCC23-4B68-4BC0-92BA-311848FAF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86569" y="3108997"/>
            <a:ext cx="2220800" cy="321966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Risultati immagini per MEME MASTELLA SCUOLA">
            <a:extLst>
              <a:ext uri="{FF2B5EF4-FFF2-40B4-BE49-F238E27FC236}">
                <a16:creationId xmlns:a16="http://schemas.microsoft.com/office/drawing/2014/main" id="{48E5EEA7-4E00-48BF-8A3B-B61D4AC21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4154" y="3278070"/>
            <a:ext cx="1753928" cy="289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15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8DF5C3E-BDAB-40E6-A40B-8C05D8CD3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90C31A-86E3-472B-B929-496667598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DD3589A-DB65-424B-ACF1-5C8155F1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784D76-D302-4160-A2D4-C2F4AB76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263BADD-48F1-445F-AC9C-281AEB31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584677" cy="1080938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I LIVELLI DI ALLERTA METEO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8D9710-1A5F-4D24-B654-F2081DE60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B57E7D2-A94B-4A8D-B58F-D3E30C235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B4E43810-438E-47F5-9F00-B7F158C3B804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786986" y="955591"/>
            <a:ext cx="2692313" cy="494002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2" name="Segnaposto contenuto 11">
            <a:extLst>
              <a:ext uri="{FF2B5EF4-FFF2-40B4-BE49-F238E27FC236}">
                <a16:creationId xmlns:a16="http://schemas.microsoft.com/office/drawing/2014/main" id="{DD63E69F-9C0F-4BD2-B107-630A3DC46A1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326937" y="2659888"/>
            <a:ext cx="3756074" cy="196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6991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31696BE5-7E9F-49FE-8487-55E9A89F8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SPOT E VIDEO GIORNATA DELLA SICUREZZA</a:t>
            </a:r>
            <a:br>
              <a:rPr lang="it-IT" dirty="0"/>
            </a:br>
            <a:endParaRPr lang="it-IT" sz="1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BC966F-7F71-4A15-9155-C6D54330E4A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398587" y="2692913"/>
            <a:ext cx="4697413" cy="290512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it-IT" dirty="0"/>
          </a:p>
          <a:p>
            <a:pPr marL="0" indent="0" algn="r">
              <a:buNone/>
            </a:pPr>
            <a:endParaRPr lang="it-IT" dirty="0"/>
          </a:p>
          <a:p>
            <a:pPr marL="0" indent="0" algn="r">
              <a:buNone/>
            </a:pPr>
            <a:endParaRPr lang="it-IT" dirty="0"/>
          </a:p>
          <a:p>
            <a:pPr marL="0" indent="0" algn="r">
              <a:buNone/>
            </a:pPr>
            <a:endParaRPr lang="it-IT" dirty="0"/>
          </a:p>
          <a:p>
            <a:pPr marL="0" indent="0" algn="r">
              <a:buNone/>
            </a:pPr>
            <a:endParaRPr lang="it-IT" dirty="0"/>
          </a:p>
          <a:p>
            <a:pPr marL="0" indent="0" algn="r">
              <a:buNone/>
            </a:pPr>
            <a:endParaRPr lang="it-IT" dirty="0"/>
          </a:p>
          <a:p>
            <a:pPr marL="0" indent="0" algn="r">
              <a:buNone/>
            </a:pPr>
            <a:endParaRPr lang="it-IT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8ACE6716-3468-44F9-A83E-1268F27C2340}"/>
              </a:ext>
            </a:extLst>
          </p:cNvPr>
          <p:cNvSpPr/>
          <p:nvPr/>
        </p:nvSpPr>
        <p:spPr>
          <a:xfrm>
            <a:off x="719591" y="3078979"/>
            <a:ext cx="5376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2"/>
              </a:rPr>
              <a:t>https://www.youtube.com/watch?v=KsMg-8EEqxA</a:t>
            </a:r>
            <a:endParaRPr lang="it-IT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5F8D71A-E905-45C4-9D88-E8151AB4622F}"/>
              </a:ext>
            </a:extLst>
          </p:cNvPr>
          <p:cNvSpPr/>
          <p:nvPr/>
        </p:nvSpPr>
        <p:spPr>
          <a:xfrm>
            <a:off x="719591" y="2369747"/>
            <a:ext cx="8649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hlinkClick r:id="rId3"/>
              </a:rPr>
              <a:t>https://www.istruzione.it/edilizia_scolastica/giornata_sicurezza.shtml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2234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D8DF5C3E-BDAB-40E6-A40B-8C05D8CD3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9D90C31A-86E3-472B-B929-496667598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9DD3589A-DB65-424B-ACF1-5C8155F1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F784D76-D302-4160-A2D4-C2F4AB76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81B259E-A3D5-4B83-AB1C-216C1A851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584677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PREVENZIONE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608D9710-1A5F-4D24-B654-F2081DE60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17410" name="Rettangolo 2"/>
          <p:cNvSpPr>
            <a:spLocks noChangeArrowheads="1"/>
          </p:cNvSpPr>
          <p:nvPr/>
        </p:nvSpPr>
        <p:spPr bwMode="auto">
          <a:xfrm>
            <a:off x="680321" y="2336873"/>
            <a:ext cx="5104843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FF"/>
                </a:solidFill>
              </a:rPr>
              <a:t>La </a:t>
            </a:r>
            <a:r>
              <a:rPr lang="en-US" sz="2000" b="1" dirty="0" err="1">
                <a:solidFill>
                  <a:srgbClr val="FFFFFF"/>
                </a:solidFill>
              </a:rPr>
              <a:t>prevenzione</a:t>
            </a:r>
            <a:r>
              <a:rPr lang="en-US" sz="2000" b="1" dirty="0">
                <a:solidFill>
                  <a:srgbClr val="FFFFFF"/>
                </a:solidFill>
              </a:rPr>
              <a:t> è </a:t>
            </a:r>
            <a:r>
              <a:rPr lang="en-US" sz="2000" b="1" dirty="0" err="1">
                <a:solidFill>
                  <a:srgbClr val="FFFFFF"/>
                </a:solidFill>
              </a:rPr>
              <a:t>l’insieme</a:t>
            </a:r>
            <a:r>
              <a:rPr lang="en-US" sz="2000" b="1" dirty="0">
                <a:solidFill>
                  <a:srgbClr val="FFFFFF"/>
                </a:solidFill>
              </a:rPr>
              <a:t> di </a:t>
            </a:r>
            <a:r>
              <a:rPr lang="en-US" sz="2000" b="1" dirty="0" err="1">
                <a:solidFill>
                  <a:srgbClr val="FFFFFF"/>
                </a:solidFill>
              </a:rPr>
              <a:t>tutte</a:t>
            </a:r>
            <a:r>
              <a:rPr lang="en-US" sz="2000" b="1" dirty="0">
                <a:solidFill>
                  <a:srgbClr val="FFFFFF"/>
                </a:solidFill>
              </a:rPr>
              <a:t> le </a:t>
            </a:r>
            <a:r>
              <a:rPr lang="en-US" sz="2000" b="1" dirty="0" err="1">
                <a:solidFill>
                  <a:srgbClr val="FFFFFF"/>
                </a:solidFill>
              </a:rPr>
              <a:t>azioni</a:t>
            </a:r>
            <a:r>
              <a:rPr lang="en-US" sz="2000" b="1" dirty="0">
                <a:solidFill>
                  <a:srgbClr val="FFFFFF"/>
                </a:solidFill>
              </a:rPr>
              <a:t>, </a:t>
            </a:r>
            <a:r>
              <a:rPr lang="en-US" sz="2000" b="1" dirty="0" err="1">
                <a:solidFill>
                  <a:srgbClr val="FFFFFF"/>
                </a:solidFill>
              </a:rPr>
              <a:t>disposizioni</a:t>
            </a:r>
            <a:r>
              <a:rPr lang="en-US" sz="2000" b="1" dirty="0">
                <a:solidFill>
                  <a:srgbClr val="FFFFFF"/>
                </a:solidFill>
              </a:rPr>
              <a:t> e </a:t>
            </a:r>
            <a:r>
              <a:rPr lang="en-US" sz="2000" b="1" dirty="0" err="1">
                <a:solidFill>
                  <a:srgbClr val="FFFFFF"/>
                </a:solidFill>
              </a:rPr>
              <a:t>interventi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atti</a:t>
            </a:r>
            <a:r>
              <a:rPr lang="en-US" sz="2000" b="1" dirty="0">
                <a:solidFill>
                  <a:srgbClr val="FFFFFF"/>
                </a:solidFill>
              </a:rPr>
              <a:t> a </a:t>
            </a:r>
            <a:r>
              <a:rPr lang="en-US" sz="2000" b="1" dirty="0" err="1">
                <a:solidFill>
                  <a:srgbClr val="FFFFFF"/>
                </a:solidFill>
              </a:rPr>
              <a:t>evitare</a:t>
            </a:r>
            <a:r>
              <a:rPr lang="en-US" sz="2000" b="1" dirty="0">
                <a:solidFill>
                  <a:srgbClr val="FFFFFF"/>
                </a:solidFill>
              </a:rPr>
              <a:t> o </a:t>
            </a:r>
            <a:r>
              <a:rPr lang="en-US" sz="2000" b="1" dirty="0" err="1">
                <a:solidFill>
                  <a:srgbClr val="FFFFFF"/>
                </a:solidFill>
              </a:rPr>
              <a:t>ridurre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quanto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più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possibile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l’accadere</a:t>
            </a:r>
            <a:r>
              <a:rPr lang="en-US" sz="2000" b="1" dirty="0">
                <a:solidFill>
                  <a:srgbClr val="FFFFFF"/>
                </a:solidFill>
              </a:rPr>
              <a:t> di </a:t>
            </a:r>
            <a:r>
              <a:rPr lang="en-US" sz="2000" b="1" dirty="0" err="1">
                <a:solidFill>
                  <a:srgbClr val="FFFFFF"/>
                </a:solidFill>
              </a:rPr>
              <a:t>eventi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dannosi</a:t>
            </a:r>
            <a:r>
              <a:rPr lang="en-US" sz="2000" b="1" dirty="0">
                <a:solidFill>
                  <a:srgbClr val="FFFFFF"/>
                </a:solidFill>
              </a:rPr>
              <a:t>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FF"/>
                </a:solidFill>
              </a:rPr>
              <a:t>Le </a:t>
            </a:r>
            <a:r>
              <a:rPr lang="en-US" sz="2000" b="1" dirty="0" err="1">
                <a:solidFill>
                  <a:srgbClr val="FFFFFF"/>
                </a:solidFill>
              </a:rPr>
              <a:t>misure</a:t>
            </a:r>
            <a:r>
              <a:rPr lang="en-US" sz="2000" b="1" dirty="0">
                <a:solidFill>
                  <a:srgbClr val="FFFFFF"/>
                </a:solidFill>
              </a:rPr>
              <a:t> di </a:t>
            </a:r>
            <a:r>
              <a:rPr lang="en-US" sz="2000" b="1" dirty="0" err="1">
                <a:solidFill>
                  <a:srgbClr val="FFFFFF"/>
                </a:solidFill>
              </a:rPr>
              <a:t>prevenzione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hanno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sempre</a:t>
            </a:r>
            <a:r>
              <a:rPr lang="en-US" sz="2000" b="1" dirty="0">
                <a:solidFill>
                  <a:srgbClr val="FFFFFF"/>
                </a:solidFill>
              </a:rPr>
              <a:t> la </a:t>
            </a:r>
            <a:r>
              <a:rPr lang="en-US" sz="2000" b="1" dirty="0" err="1">
                <a:solidFill>
                  <a:srgbClr val="FFFFFF"/>
                </a:solidFill>
              </a:rPr>
              <a:t>priorità</a:t>
            </a:r>
            <a:r>
              <a:rPr lang="en-US" sz="2000" b="1" dirty="0">
                <a:solidFill>
                  <a:srgbClr val="FFFFFF"/>
                </a:solidFill>
              </a:rPr>
              <a:t> rispetto ad </a:t>
            </a:r>
            <a:r>
              <a:rPr lang="en-US" sz="2000" b="1" dirty="0" err="1">
                <a:solidFill>
                  <a:srgbClr val="FFFFFF"/>
                </a:solidFill>
              </a:rPr>
              <a:t>altre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soluzioni</a:t>
            </a:r>
            <a:r>
              <a:rPr lang="en-US" sz="2000" b="1" dirty="0">
                <a:solidFill>
                  <a:srgbClr val="FFFFFF"/>
                </a:solidFill>
              </a:rPr>
              <a:t>.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FFFFFF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FF"/>
                </a:solidFill>
              </a:rPr>
              <a:t>Fare </a:t>
            </a:r>
            <a:r>
              <a:rPr lang="en-US" sz="2000" b="1" dirty="0" err="1">
                <a:solidFill>
                  <a:srgbClr val="FFFFFF"/>
                </a:solidFill>
              </a:rPr>
              <a:t>informazione</a:t>
            </a:r>
            <a:r>
              <a:rPr lang="en-US" sz="2000" b="1" dirty="0">
                <a:solidFill>
                  <a:srgbClr val="FFFFFF"/>
                </a:solidFill>
              </a:rPr>
              <a:t> è una </a:t>
            </a:r>
            <a:r>
              <a:rPr lang="en-US" sz="2000" b="1" dirty="0" err="1">
                <a:solidFill>
                  <a:srgbClr val="FFFFFF"/>
                </a:solidFill>
              </a:rPr>
              <a:t>importante</a:t>
            </a:r>
            <a:r>
              <a:rPr lang="en-US" sz="2000" b="1" dirty="0">
                <a:solidFill>
                  <a:srgbClr val="FFFFFF"/>
                </a:solidFill>
              </a:rPr>
              <a:t> ed </a:t>
            </a:r>
            <a:r>
              <a:rPr lang="en-US" sz="2000" b="1" dirty="0" err="1">
                <a:solidFill>
                  <a:srgbClr val="FFFFFF"/>
                </a:solidFill>
              </a:rPr>
              <a:t>obbligatoria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misura</a:t>
            </a:r>
            <a:r>
              <a:rPr lang="en-US" sz="2000" b="1" dirty="0">
                <a:solidFill>
                  <a:srgbClr val="FFFFFF"/>
                </a:solidFill>
              </a:rPr>
              <a:t> di </a:t>
            </a:r>
            <a:r>
              <a:rPr lang="en-US" sz="2000" b="1" dirty="0" err="1">
                <a:solidFill>
                  <a:srgbClr val="FFFFFF"/>
                </a:solidFill>
              </a:rPr>
              <a:t>prevenzione</a:t>
            </a:r>
            <a:r>
              <a:rPr lang="en-US" sz="2000" b="1" dirty="0">
                <a:solidFill>
                  <a:srgbClr val="FFFFFF"/>
                </a:solidFill>
              </a:rPr>
              <a:t>!</a:t>
            </a:r>
          </a:p>
        </p:txBody>
      </p: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2B57E7D2-A94B-4A8D-B58F-D3E30C235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1" name="Picture 4" descr="prevenzione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384707" y="955591"/>
            <a:ext cx="3496870" cy="4940024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135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42" name="Rectangle 141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10ADD31-7336-4178-802E-D4B3AD1AA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2000" b="1" dirty="0"/>
            </a:br>
            <a:r>
              <a:rPr lang="en-US" sz="2000" b="1" dirty="0" err="1"/>
              <a:t>Riferimenti</a:t>
            </a:r>
            <a:r>
              <a:rPr lang="en-US" sz="2000" b="1" dirty="0"/>
              <a:t> </a:t>
            </a:r>
            <a:r>
              <a:rPr lang="en-US" sz="2000" b="1" dirty="0" err="1"/>
              <a:t>normativi</a:t>
            </a:r>
            <a:r>
              <a:rPr lang="en-US" sz="2000" b="1" dirty="0"/>
              <a:t>:</a:t>
            </a:r>
            <a:br>
              <a:rPr lang="en-US" sz="2000" b="1" dirty="0"/>
            </a:br>
            <a:br>
              <a:rPr lang="en-US" sz="2000" b="1" dirty="0"/>
            </a:br>
            <a:r>
              <a:rPr lang="en-US" b="1" dirty="0"/>
              <a:t>COSTITUZIONE DELLA REPUBBLICA</a:t>
            </a:r>
          </a:p>
          <a:p>
            <a:endParaRPr lang="en-US" b="1" dirty="0"/>
          </a:p>
        </p:txBody>
      </p:sp>
      <p:sp>
        <p:nvSpPr>
          <p:cNvPr id="27649" name="Rectangle 4"/>
          <p:cNvSpPr>
            <a:spLocks noChangeArrowheads="1"/>
          </p:cNvSpPr>
          <p:nvPr/>
        </p:nvSpPr>
        <p:spPr bwMode="auto">
          <a:xfrm>
            <a:off x="680321" y="2336873"/>
            <a:ext cx="6472510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900" b="1" dirty="0" err="1"/>
              <a:t>Articolo</a:t>
            </a:r>
            <a:r>
              <a:rPr lang="en-US" sz="1900" b="1" dirty="0"/>
              <a:t> 32:</a:t>
            </a:r>
            <a:r>
              <a:rPr lang="en-US" sz="1900" dirty="0"/>
              <a:t> La Repubblica tutela la salute come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900" dirty="0" err="1"/>
              <a:t>fondamentale</a:t>
            </a:r>
            <a:r>
              <a:rPr lang="en-US" sz="1900" dirty="0"/>
              <a:t> </a:t>
            </a:r>
            <a:r>
              <a:rPr lang="en-US" sz="1900" dirty="0" err="1"/>
              <a:t>diritto</a:t>
            </a:r>
            <a:r>
              <a:rPr lang="en-US" sz="1900" dirty="0"/>
              <a:t> </a:t>
            </a:r>
            <a:r>
              <a:rPr lang="en-US" sz="1900" dirty="0" err="1"/>
              <a:t>dell’individuo</a:t>
            </a:r>
            <a:r>
              <a:rPr lang="en-US" sz="1900" dirty="0"/>
              <a:t> e interesse </a:t>
            </a:r>
            <a:r>
              <a:rPr lang="en-US" sz="1900" dirty="0" err="1"/>
              <a:t>della</a:t>
            </a:r>
            <a:endParaRPr lang="en-US" sz="19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900" dirty="0" err="1"/>
              <a:t>collettività</a:t>
            </a:r>
            <a:r>
              <a:rPr lang="en-US" sz="1900" dirty="0"/>
              <a:t> e </a:t>
            </a:r>
            <a:r>
              <a:rPr lang="en-US" sz="1900" dirty="0" err="1"/>
              <a:t>garantisce</a:t>
            </a:r>
            <a:r>
              <a:rPr lang="en-US" sz="1900" dirty="0"/>
              <a:t> cure </a:t>
            </a:r>
            <a:r>
              <a:rPr lang="en-US" sz="1900" dirty="0" err="1"/>
              <a:t>gratuite</a:t>
            </a:r>
            <a:r>
              <a:rPr lang="en-US" sz="1900" dirty="0"/>
              <a:t> </a:t>
            </a:r>
            <a:r>
              <a:rPr lang="en-US" sz="1900" dirty="0" err="1"/>
              <a:t>agli</a:t>
            </a:r>
            <a:r>
              <a:rPr lang="en-US" sz="1900" dirty="0"/>
              <a:t> </a:t>
            </a:r>
            <a:r>
              <a:rPr lang="en-US" sz="1900" dirty="0" err="1"/>
              <a:t>indigenti</a:t>
            </a:r>
            <a:r>
              <a:rPr lang="en-US" sz="1900" dirty="0"/>
              <a:t>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9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900" b="1" dirty="0" err="1"/>
              <a:t>Articolo</a:t>
            </a:r>
            <a:r>
              <a:rPr lang="en-US" sz="1900" b="1" dirty="0"/>
              <a:t> 35:</a:t>
            </a:r>
            <a:r>
              <a:rPr lang="en-US" sz="1900" dirty="0"/>
              <a:t> La Repubblica tutela </a:t>
            </a:r>
            <a:r>
              <a:rPr lang="en-US" sz="1900" dirty="0" err="1"/>
              <a:t>il</a:t>
            </a:r>
            <a:r>
              <a:rPr lang="en-US" sz="1900" dirty="0"/>
              <a:t> </a:t>
            </a:r>
            <a:r>
              <a:rPr lang="en-US" sz="1900" dirty="0" err="1"/>
              <a:t>lavoro</a:t>
            </a:r>
            <a:r>
              <a:rPr lang="en-US" sz="1900" dirty="0"/>
              <a:t> in </a:t>
            </a:r>
            <a:r>
              <a:rPr lang="en-US" sz="1900" dirty="0" err="1"/>
              <a:t>tutte</a:t>
            </a:r>
            <a:endParaRPr lang="en-US" sz="19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900" dirty="0"/>
              <a:t>le sue </a:t>
            </a:r>
            <a:r>
              <a:rPr lang="en-US" sz="1900" dirty="0" err="1"/>
              <a:t>forme</a:t>
            </a:r>
            <a:r>
              <a:rPr lang="en-US" sz="1900" dirty="0"/>
              <a:t> e </a:t>
            </a:r>
            <a:r>
              <a:rPr lang="en-US" sz="1900" dirty="0" err="1"/>
              <a:t>applicazioni</a:t>
            </a:r>
            <a:r>
              <a:rPr lang="en-US" sz="1900" dirty="0"/>
              <a:t>. </a:t>
            </a:r>
            <a:r>
              <a:rPr lang="en-US" sz="1900" dirty="0" err="1"/>
              <a:t>Cura</a:t>
            </a:r>
            <a:r>
              <a:rPr lang="en-US" sz="1900" dirty="0"/>
              <a:t> la </a:t>
            </a:r>
            <a:r>
              <a:rPr lang="en-US" sz="1900" dirty="0" err="1"/>
              <a:t>formazione</a:t>
            </a:r>
            <a:r>
              <a:rPr lang="en-US" sz="1900" dirty="0"/>
              <a:t> e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900" dirty="0" err="1"/>
              <a:t>l’elevazione</a:t>
            </a:r>
            <a:r>
              <a:rPr lang="en-US" sz="1900" dirty="0"/>
              <a:t> </a:t>
            </a:r>
            <a:r>
              <a:rPr lang="en-US" sz="1900" dirty="0" err="1"/>
              <a:t>professionale</a:t>
            </a:r>
            <a:r>
              <a:rPr lang="en-US" sz="1900" dirty="0"/>
              <a:t> </a:t>
            </a:r>
            <a:r>
              <a:rPr lang="en-US" sz="1900" dirty="0" err="1"/>
              <a:t>dei</a:t>
            </a:r>
            <a:r>
              <a:rPr lang="en-US" sz="1900" dirty="0"/>
              <a:t> </a:t>
            </a:r>
            <a:r>
              <a:rPr lang="en-US" sz="1900" dirty="0" err="1"/>
              <a:t>lavoratori</a:t>
            </a:r>
            <a:r>
              <a:rPr lang="en-US" sz="1900" dirty="0"/>
              <a:t>. </a:t>
            </a:r>
            <a:r>
              <a:rPr lang="en-US" sz="1900" dirty="0" err="1"/>
              <a:t>Promuove</a:t>
            </a:r>
            <a:r>
              <a:rPr lang="en-US" sz="1900" dirty="0"/>
              <a:t> e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900" dirty="0" err="1"/>
              <a:t>favorisce</a:t>
            </a:r>
            <a:r>
              <a:rPr lang="en-US" sz="1900" dirty="0"/>
              <a:t> </a:t>
            </a:r>
            <a:r>
              <a:rPr lang="en-US" sz="1900" dirty="0" err="1"/>
              <a:t>gli</a:t>
            </a:r>
            <a:r>
              <a:rPr lang="en-US" sz="1900" dirty="0"/>
              <a:t> </a:t>
            </a:r>
            <a:r>
              <a:rPr lang="en-US" sz="1900" dirty="0" err="1"/>
              <a:t>accordi</a:t>
            </a:r>
            <a:r>
              <a:rPr lang="en-US" sz="1900" dirty="0"/>
              <a:t> e le </a:t>
            </a:r>
            <a:r>
              <a:rPr lang="en-US" sz="1900" dirty="0" err="1"/>
              <a:t>organizzazioni</a:t>
            </a:r>
            <a:endParaRPr lang="en-US" sz="19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900" dirty="0" err="1"/>
              <a:t>internazionali</a:t>
            </a:r>
            <a:r>
              <a:rPr lang="en-US" sz="1900" dirty="0"/>
              <a:t> </a:t>
            </a:r>
            <a:r>
              <a:rPr lang="en-US" sz="1900" dirty="0" err="1"/>
              <a:t>intesi</a:t>
            </a:r>
            <a:r>
              <a:rPr lang="en-US" sz="1900" dirty="0"/>
              <a:t> ad </a:t>
            </a:r>
            <a:r>
              <a:rPr lang="en-US" sz="1900" dirty="0" err="1"/>
              <a:t>affermare</a:t>
            </a:r>
            <a:r>
              <a:rPr lang="en-US" sz="1900" dirty="0"/>
              <a:t> e </a:t>
            </a:r>
            <a:r>
              <a:rPr lang="en-US" sz="1900" dirty="0" err="1"/>
              <a:t>regolare</a:t>
            </a:r>
            <a:r>
              <a:rPr lang="en-US" sz="1900" dirty="0"/>
              <a:t> </a:t>
            </a:r>
            <a:r>
              <a:rPr lang="en-US" sz="1900" dirty="0" err="1"/>
              <a:t>i</a:t>
            </a:r>
            <a:endParaRPr lang="en-US" sz="19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900" dirty="0" err="1"/>
              <a:t>diritti</a:t>
            </a:r>
            <a:r>
              <a:rPr lang="en-US" sz="1900" dirty="0"/>
              <a:t> del </a:t>
            </a:r>
            <a:r>
              <a:rPr lang="en-US" sz="1900" dirty="0" err="1"/>
              <a:t>lavoro</a:t>
            </a:r>
            <a:endParaRPr lang="en-US" sz="1900" dirty="0"/>
          </a:p>
        </p:txBody>
      </p:sp>
      <p:pic>
        <p:nvPicPr>
          <p:cNvPr id="27651" name="Picture 4" descr="cost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862338" y="2336800"/>
            <a:ext cx="2206968" cy="3598863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3FECAD23-900F-4F1B-A441-6A68749F8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7943801-CAEC-4F98-9332-2A4D91284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8A233090-6C39-4F59-8A0F-86F011A7E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84DCAA0-4BF1-4FB9-97BA-D6BA63041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9BC2FEA5-B399-458A-8393-E06CE40DB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680321" y="2336873"/>
            <a:ext cx="642321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b="1" dirty="0" err="1"/>
              <a:t>Articolo</a:t>
            </a:r>
            <a:r>
              <a:rPr lang="en-US" sz="2000" b="1" dirty="0"/>
              <a:t> 2087:</a:t>
            </a:r>
            <a:r>
              <a:rPr lang="en-US" sz="2000" dirty="0"/>
              <a:t> </a:t>
            </a:r>
            <a:r>
              <a:rPr lang="en-US" sz="2000" dirty="0" err="1"/>
              <a:t>L’imprenditore</a:t>
            </a:r>
            <a:r>
              <a:rPr lang="en-US" sz="2000" dirty="0"/>
              <a:t> è tenuto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ad </a:t>
            </a:r>
            <a:r>
              <a:rPr lang="en-US" sz="2000" dirty="0" err="1"/>
              <a:t>adottare</a:t>
            </a:r>
            <a:r>
              <a:rPr lang="en-US" sz="2000" dirty="0"/>
              <a:t> </a:t>
            </a:r>
            <a:r>
              <a:rPr lang="en-US" sz="2000" dirty="0" err="1"/>
              <a:t>nell’esercizio</a:t>
            </a:r>
            <a:r>
              <a:rPr lang="en-US" sz="2000" dirty="0"/>
              <a:t> </a:t>
            </a:r>
            <a:r>
              <a:rPr lang="en-US" sz="2000" dirty="0" err="1"/>
              <a:t>dell’impresa</a:t>
            </a:r>
            <a:endParaRPr lang="en-US" sz="20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le </a:t>
            </a:r>
            <a:r>
              <a:rPr lang="en-US" sz="2000" dirty="0" err="1"/>
              <a:t>misure</a:t>
            </a:r>
            <a:r>
              <a:rPr lang="en-US" sz="2000" dirty="0"/>
              <a:t> </a:t>
            </a:r>
            <a:r>
              <a:rPr lang="en-US" sz="2000" dirty="0" err="1"/>
              <a:t>che</a:t>
            </a:r>
            <a:r>
              <a:rPr lang="en-US" sz="2000" dirty="0"/>
              <a:t>, secondo la </a:t>
            </a:r>
            <a:r>
              <a:rPr lang="en-US" sz="2000" dirty="0" err="1"/>
              <a:t>particolarità</a:t>
            </a:r>
            <a:endParaRPr lang="en-US" sz="20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del </a:t>
            </a:r>
            <a:r>
              <a:rPr lang="en-US" sz="2000" dirty="0" err="1"/>
              <a:t>lavoro</a:t>
            </a:r>
            <a:r>
              <a:rPr lang="en-US" sz="2000" dirty="0"/>
              <a:t>, </a:t>
            </a:r>
            <a:r>
              <a:rPr lang="en-US" sz="2000" dirty="0" err="1"/>
              <a:t>l’esperienza</a:t>
            </a:r>
            <a:r>
              <a:rPr lang="en-US" sz="2000" dirty="0"/>
              <a:t> e la </a:t>
            </a:r>
            <a:r>
              <a:rPr lang="en-US" sz="2000" dirty="0" err="1"/>
              <a:t>tecnica</a:t>
            </a:r>
            <a:r>
              <a:rPr lang="en-US" sz="2000" dirty="0"/>
              <a:t>,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sono</a:t>
            </a:r>
            <a:r>
              <a:rPr lang="en-US" sz="2000" dirty="0"/>
              <a:t> </a:t>
            </a:r>
            <a:r>
              <a:rPr lang="en-US" sz="2000" dirty="0" err="1"/>
              <a:t>necessarie</a:t>
            </a:r>
            <a:r>
              <a:rPr lang="en-US" sz="2000" dirty="0"/>
              <a:t> a </a:t>
            </a:r>
            <a:r>
              <a:rPr lang="en-US" sz="2000" dirty="0" err="1"/>
              <a:t>tutelare</a:t>
            </a:r>
            <a:r>
              <a:rPr lang="en-US" sz="2000" dirty="0"/>
              <a:t> </a:t>
            </a:r>
            <a:r>
              <a:rPr lang="en-US" sz="2000" dirty="0" err="1"/>
              <a:t>l’integrità</a:t>
            </a:r>
            <a:endParaRPr lang="en-US" sz="20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fisica</a:t>
            </a:r>
            <a:r>
              <a:rPr lang="en-US" sz="2000" dirty="0"/>
              <a:t> e la </a:t>
            </a:r>
            <a:r>
              <a:rPr lang="en-US" sz="2000" dirty="0" err="1"/>
              <a:t>personalità</a:t>
            </a:r>
            <a:r>
              <a:rPr lang="en-US" sz="2000" dirty="0"/>
              <a:t> morale </a:t>
            </a:r>
            <a:r>
              <a:rPr lang="en-US" sz="2000" dirty="0" err="1"/>
              <a:t>dei</a:t>
            </a:r>
            <a:endParaRPr lang="en-US" sz="20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prestatori</a:t>
            </a:r>
            <a:r>
              <a:rPr lang="en-US" sz="2000" dirty="0"/>
              <a:t> di </a:t>
            </a:r>
            <a:r>
              <a:rPr lang="en-US" sz="2000" dirty="0" err="1"/>
              <a:t>lavoro</a:t>
            </a:r>
            <a:r>
              <a:rPr lang="en-US" sz="2000" dirty="0"/>
              <a:t>.</a:t>
            </a:r>
          </a:p>
        </p:txBody>
      </p:sp>
      <p:pic>
        <p:nvPicPr>
          <p:cNvPr id="28675" name="Picture 4" descr="cod civ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187091" y="1329951"/>
            <a:ext cx="3358478" cy="4198097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2437842" y="921811"/>
            <a:ext cx="29081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it-IT" sz="3200" b="1" dirty="0">
                <a:solidFill>
                  <a:srgbClr val="FF3300"/>
                </a:solidFill>
                <a:latin typeface="+mj-lt"/>
              </a:rPr>
              <a:t>CODICE CIVILE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135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42" name="Rectangle 141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19C3F76-878D-4195-BCF8-4DE141303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dirty="0" err="1"/>
              <a:t>Decreti</a:t>
            </a:r>
            <a:r>
              <a:rPr lang="en-US" b="1" dirty="0"/>
              <a:t> </a:t>
            </a:r>
            <a:r>
              <a:rPr lang="en-US" b="1" dirty="0" err="1"/>
              <a:t>legislativi</a:t>
            </a:r>
            <a:br>
              <a:rPr lang="en-US" b="1" dirty="0"/>
            </a:br>
            <a:r>
              <a:rPr lang="en-US" b="1" dirty="0"/>
              <a:t>81/2008 e 106/2009</a:t>
            </a:r>
            <a:endParaRPr lang="en-US" dirty="0"/>
          </a:p>
        </p:txBody>
      </p:sp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680322" y="2336873"/>
            <a:ext cx="4931045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900" dirty="0"/>
              <a:t>La </a:t>
            </a:r>
            <a:r>
              <a:rPr lang="en-US" sz="1900" dirty="0" err="1"/>
              <a:t>recente</a:t>
            </a:r>
            <a:r>
              <a:rPr lang="en-US" sz="1900" dirty="0"/>
              <a:t> </a:t>
            </a:r>
            <a:r>
              <a:rPr lang="en-US" sz="1900" dirty="0" err="1"/>
              <a:t>normativa</a:t>
            </a:r>
            <a:r>
              <a:rPr lang="en-US" sz="1900" dirty="0"/>
              <a:t> per la tutela </a:t>
            </a:r>
            <a:r>
              <a:rPr lang="en-US" sz="1900" dirty="0" err="1"/>
              <a:t>della</a:t>
            </a:r>
            <a:r>
              <a:rPr lang="en-US" sz="1900" dirty="0"/>
              <a:t> salute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900" dirty="0"/>
              <a:t>e </a:t>
            </a:r>
            <a:r>
              <a:rPr lang="en-US" sz="1900" dirty="0" err="1"/>
              <a:t>della</a:t>
            </a:r>
            <a:r>
              <a:rPr lang="en-US" sz="1900" dirty="0"/>
              <a:t> </a:t>
            </a:r>
            <a:r>
              <a:rPr lang="en-US" sz="1900" dirty="0" err="1"/>
              <a:t>sicurezza</a:t>
            </a:r>
            <a:r>
              <a:rPr lang="en-US" sz="1900" dirty="0"/>
              <a:t> </a:t>
            </a:r>
            <a:r>
              <a:rPr lang="en-US" sz="1900" dirty="0" err="1"/>
              <a:t>nei</a:t>
            </a:r>
            <a:r>
              <a:rPr lang="en-US" sz="1900" dirty="0"/>
              <a:t> </a:t>
            </a:r>
            <a:r>
              <a:rPr lang="en-US" sz="1900" dirty="0" err="1"/>
              <a:t>luoghi</a:t>
            </a:r>
            <a:r>
              <a:rPr lang="en-US" sz="1900" dirty="0"/>
              <a:t> di </a:t>
            </a:r>
            <a:r>
              <a:rPr lang="en-US" sz="1900" dirty="0" err="1"/>
              <a:t>lavoro</a:t>
            </a:r>
            <a:r>
              <a:rPr lang="en-US" sz="1900" dirty="0"/>
              <a:t>, nota come </a:t>
            </a:r>
            <a:r>
              <a:rPr lang="en-US" sz="1900" dirty="0" err="1"/>
              <a:t>Testo</a:t>
            </a:r>
            <a:r>
              <a:rPr lang="en-US" sz="1900" dirty="0"/>
              <a:t> Unico, ha </a:t>
            </a:r>
            <a:r>
              <a:rPr lang="en-US" sz="1900" dirty="0" err="1"/>
              <a:t>riunito</a:t>
            </a:r>
            <a:r>
              <a:rPr lang="en-US" sz="1900" dirty="0"/>
              <a:t>, </a:t>
            </a:r>
            <a:r>
              <a:rPr lang="en-US" sz="1900" dirty="0" err="1"/>
              <a:t>aggiornato</a:t>
            </a:r>
            <a:r>
              <a:rPr lang="en-US" sz="1900" dirty="0"/>
              <a:t> ed </a:t>
            </a:r>
            <a:r>
              <a:rPr lang="en-US" sz="1900" dirty="0" err="1"/>
              <a:t>armonizzato</a:t>
            </a:r>
            <a:r>
              <a:rPr lang="en-US" sz="1900" dirty="0"/>
              <a:t>, le </a:t>
            </a:r>
            <a:r>
              <a:rPr lang="en-US" sz="1900" dirty="0" err="1"/>
              <a:t>innumerevoli</a:t>
            </a:r>
            <a:r>
              <a:rPr lang="en-US" sz="1900" dirty="0"/>
              <a:t> </a:t>
            </a:r>
            <a:r>
              <a:rPr lang="en-US" sz="1900" dirty="0" err="1"/>
              <a:t>disposizioni</a:t>
            </a:r>
            <a:r>
              <a:rPr lang="en-US" sz="1900" dirty="0"/>
              <a:t> di </a:t>
            </a:r>
            <a:r>
              <a:rPr lang="en-US" sz="1900" dirty="0" err="1"/>
              <a:t>Legge</a:t>
            </a:r>
            <a:r>
              <a:rPr lang="en-US" sz="1900" dirty="0"/>
              <a:t>, </a:t>
            </a:r>
            <a:r>
              <a:rPr lang="en-US" sz="1900" dirty="0" err="1"/>
              <a:t>succedutesi</a:t>
            </a:r>
            <a:r>
              <a:rPr lang="en-US" sz="1900" dirty="0"/>
              <a:t> </a:t>
            </a:r>
            <a:r>
              <a:rPr lang="en-US" sz="1900" dirty="0" err="1"/>
              <a:t>nell’arco</a:t>
            </a:r>
            <a:r>
              <a:rPr lang="en-US" sz="1900" dirty="0"/>
              <a:t> di </a:t>
            </a:r>
            <a:r>
              <a:rPr lang="en-US" sz="1900" dirty="0" err="1"/>
              <a:t>più</a:t>
            </a:r>
            <a:r>
              <a:rPr lang="en-US" sz="1900" dirty="0"/>
              <a:t> di mezzo </a:t>
            </a:r>
            <a:r>
              <a:rPr lang="en-US" sz="1900" dirty="0" err="1"/>
              <a:t>secolo</a:t>
            </a:r>
            <a:r>
              <a:rPr lang="en-US" sz="1900" dirty="0"/>
              <a:t>, al fine di </a:t>
            </a:r>
            <a:r>
              <a:rPr lang="en-US" sz="1900" dirty="0" err="1"/>
              <a:t>adeguare</a:t>
            </a:r>
            <a:r>
              <a:rPr lang="en-US" sz="1900" dirty="0"/>
              <a:t> la </a:t>
            </a:r>
            <a:r>
              <a:rPr lang="en-US" sz="1900" dirty="0" err="1"/>
              <a:t>sicurezza</a:t>
            </a:r>
            <a:r>
              <a:rPr lang="en-US" sz="1900" dirty="0"/>
              <a:t> </a:t>
            </a:r>
            <a:r>
              <a:rPr lang="en-US" sz="1900" dirty="0" err="1"/>
              <a:t>sul</a:t>
            </a:r>
            <a:r>
              <a:rPr lang="en-US" sz="1900" dirty="0"/>
              <a:t> </a:t>
            </a:r>
            <a:r>
              <a:rPr lang="en-US" sz="1900" dirty="0" err="1"/>
              <a:t>lavoro</a:t>
            </a:r>
            <a:r>
              <a:rPr lang="en-US" sz="1900" dirty="0"/>
              <a:t> e la </a:t>
            </a:r>
            <a:r>
              <a:rPr lang="en-US" sz="1900" dirty="0" err="1"/>
              <a:t>prevenzione</a:t>
            </a:r>
            <a:r>
              <a:rPr lang="en-US" sz="1900" dirty="0"/>
              <a:t> </a:t>
            </a:r>
            <a:r>
              <a:rPr lang="en-US" sz="1900" dirty="0" err="1"/>
              <a:t>all’evoluzione</a:t>
            </a:r>
            <a:r>
              <a:rPr lang="en-US" sz="1900" dirty="0"/>
              <a:t> </a:t>
            </a:r>
            <a:r>
              <a:rPr lang="en-US" sz="1900" dirty="0" err="1"/>
              <a:t>tecnologia</a:t>
            </a:r>
            <a:r>
              <a:rPr lang="en-US" sz="1900" dirty="0"/>
              <a:t> ed </a:t>
            </a:r>
            <a:r>
              <a:rPr lang="en-US" sz="1900" dirty="0" err="1"/>
              <a:t>organizzativa</a:t>
            </a:r>
            <a:r>
              <a:rPr lang="en-US" sz="1900" dirty="0"/>
              <a:t>.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900" dirty="0"/>
              <a:t>Il </a:t>
            </a:r>
            <a:r>
              <a:rPr lang="en-US" sz="1900" dirty="0" err="1"/>
              <a:t>Testo</a:t>
            </a:r>
            <a:r>
              <a:rPr lang="en-US" sz="1900" dirty="0"/>
              <a:t> Unico </a:t>
            </a:r>
            <a:r>
              <a:rPr lang="en-US" sz="1900" dirty="0" err="1"/>
              <a:t>si</a:t>
            </a:r>
            <a:r>
              <a:rPr lang="en-US" sz="1900" dirty="0"/>
              <a:t> </a:t>
            </a:r>
            <a:r>
              <a:rPr lang="en-US" sz="1900" dirty="0" err="1"/>
              <a:t>applica</a:t>
            </a:r>
            <a:r>
              <a:rPr lang="en-US" sz="1900" dirty="0"/>
              <a:t> a </a:t>
            </a:r>
            <a:r>
              <a:rPr lang="en-US" sz="1900" dirty="0" err="1"/>
              <a:t>tutti</a:t>
            </a:r>
            <a:r>
              <a:rPr lang="en-US" sz="1900" dirty="0"/>
              <a:t> </a:t>
            </a:r>
            <a:r>
              <a:rPr lang="en-US" sz="1900" dirty="0" err="1"/>
              <a:t>i</a:t>
            </a:r>
            <a:r>
              <a:rPr lang="en-US" sz="1900" dirty="0"/>
              <a:t> </a:t>
            </a:r>
            <a:r>
              <a:rPr lang="en-US" sz="1900" dirty="0" err="1"/>
              <a:t>settori</a:t>
            </a:r>
            <a:r>
              <a:rPr lang="en-US" sz="1900" dirty="0"/>
              <a:t> di </a:t>
            </a:r>
            <a:r>
              <a:rPr lang="en-US" sz="1900" dirty="0" err="1"/>
              <a:t>attività</a:t>
            </a:r>
            <a:r>
              <a:rPr lang="en-US" sz="1900" dirty="0"/>
              <a:t>, </a:t>
            </a:r>
            <a:r>
              <a:rPr lang="en-US" sz="1900" dirty="0" err="1"/>
              <a:t>privati</a:t>
            </a:r>
            <a:r>
              <a:rPr lang="en-US" sz="1900" dirty="0"/>
              <a:t> e </a:t>
            </a:r>
            <a:r>
              <a:rPr lang="en-US" sz="1900" dirty="0" err="1"/>
              <a:t>pubblici</a:t>
            </a:r>
            <a:r>
              <a:rPr lang="en-US" sz="1900" dirty="0"/>
              <a:t>, </a:t>
            </a:r>
            <a:r>
              <a:rPr lang="en-US" sz="1900" dirty="0" err="1"/>
              <a:t>quindi</a:t>
            </a:r>
            <a:r>
              <a:rPr lang="en-US" sz="1900" dirty="0"/>
              <a:t> </a:t>
            </a:r>
            <a:r>
              <a:rPr lang="en-US" sz="1900" dirty="0" err="1"/>
              <a:t>anche</a:t>
            </a:r>
            <a:r>
              <a:rPr lang="en-US" sz="1900" dirty="0"/>
              <a:t> </a:t>
            </a:r>
            <a:r>
              <a:rPr lang="en-US" sz="1900" dirty="0" err="1"/>
              <a:t>nelle</a:t>
            </a:r>
            <a:r>
              <a:rPr lang="en-US" sz="1900" dirty="0"/>
              <a:t> </a:t>
            </a:r>
            <a:r>
              <a:rPr lang="en-US" sz="1900" dirty="0" err="1"/>
              <a:t>scuole</a:t>
            </a:r>
            <a:r>
              <a:rPr lang="en-US" sz="1900" dirty="0"/>
              <a:t> di </a:t>
            </a:r>
            <a:r>
              <a:rPr lang="en-US" sz="1900" dirty="0" err="1"/>
              <a:t>ogni</a:t>
            </a:r>
            <a:r>
              <a:rPr lang="en-US" sz="1900" dirty="0"/>
              <a:t> </a:t>
            </a:r>
            <a:r>
              <a:rPr lang="en-US" sz="1900" dirty="0" err="1"/>
              <a:t>ordine</a:t>
            </a:r>
            <a:r>
              <a:rPr lang="en-US" sz="1900" dirty="0"/>
              <a:t> e </a:t>
            </a:r>
            <a:r>
              <a:rPr lang="en-US" sz="1900" dirty="0" err="1"/>
              <a:t>grado</a:t>
            </a:r>
            <a:r>
              <a:rPr lang="en-US" sz="1900" dirty="0"/>
              <a:t>.</a:t>
            </a:r>
          </a:p>
        </p:txBody>
      </p:sp>
      <p:pic>
        <p:nvPicPr>
          <p:cNvPr id="29699" name="Picture 5" descr="decr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232074" y="2336800"/>
            <a:ext cx="3926032" cy="3598863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ttangolo 1"/>
          <p:cNvSpPr>
            <a:spLocks noChangeArrowheads="1"/>
          </p:cNvSpPr>
          <p:nvPr/>
        </p:nvSpPr>
        <p:spPr bwMode="auto">
          <a:xfrm>
            <a:off x="2644238" y="729060"/>
            <a:ext cx="5616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 dirty="0">
                <a:solidFill>
                  <a:srgbClr val="FF3300"/>
                </a:solidFill>
                <a:latin typeface="+mj-lt"/>
              </a:rPr>
              <a:t>FATTORI DI RISCHIO </a:t>
            </a:r>
          </a:p>
          <a:p>
            <a:pPr algn="ctr"/>
            <a:r>
              <a:rPr lang="it-IT" sz="3200" b="1" dirty="0">
                <a:solidFill>
                  <a:srgbClr val="FF3300"/>
                </a:solidFill>
                <a:latin typeface="+mj-lt"/>
              </a:rPr>
              <a:t>NELLA SCUOLA</a:t>
            </a:r>
          </a:p>
        </p:txBody>
      </p:sp>
      <p:sp>
        <p:nvSpPr>
          <p:cNvPr id="34818" name="Rettangolo 2"/>
          <p:cNvSpPr>
            <a:spLocks noChangeArrowheads="1"/>
          </p:cNvSpPr>
          <p:nvPr/>
        </p:nvSpPr>
        <p:spPr bwMode="auto">
          <a:xfrm>
            <a:off x="2644238" y="2148298"/>
            <a:ext cx="6423129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it-IT" sz="2000" b="1" dirty="0">
              <a:solidFill>
                <a:srgbClr val="FFC000"/>
              </a:solidFill>
              <a:latin typeface="Comic Sans MS" pitchFamily="66" charset="0"/>
            </a:endParaRPr>
          </a:p>
          <a:p>
            <a:r>
              <a:rPr lang="it-IT" sz="2000" b="1" dirty="0">
                <a:solidFill>
                  <a:srgbClr val="FFC000"/>
                </a:solidFill>
                <a:latin typeface="Comic Sans MS" pitchFamily="66" charset="0"/>
              </a:rPr>
              <a:t>- EMERGENZE: es. INCENDIO/TERREMOTO</a:t>
            </a:r>
          </a:p>
          <a:p>
            <a:endParaRPr lang="it-IT" sz="2000" b="1" dirty="0">
              <a:solidFill>
                <a:srgbClr val="FFC000"/>
              </a:solidFill>
              <a:latin typeface="Comic Sans MS" pitchFamily="66" charset="0"/>
            </a:endParaRPr>
          </a:p>
          <a:p>
            <a:r>
              <a:rPr lang="it-IT" sz="2000" b="1" dirty="0">
                <a:solidFill>
                  <a:srgbClr val="FFC000"/>
                </a:solidFill>
                <a:latin typeface="Comic Sans MS" pitchFamily="66" charset="0"/>
              </a:rPr>
              <a:t>- RISCHIO COMPORTAMENTALE</a:t>
            </a:r>
          </a:p>
          <a:p>
            <a:endParaRPr lang="it-IT" sz="2000" b="1" dirty="0">
              <a:solidFill>
                <a:srgbClr val="FFC000"/>
              </a:solidFill>
              <a:latin typeface="Comic Sans MS" pitchFamily="66" charset="0"/>
            </a:endParaRPr>
          </a:p>
          <a:p>
            <a:r>
              <a:rPr lang="it-IT" sz="2000" b="1" dirty="0">
                <a:solidFill>
                  <a:srgbClr val="FFC000"/>
                </a:solidFill>
                <a:latin typeface="Comic Sans MS" pitchFamily="66" charset="0"/>
              </a:rPr>
              <a:t>- SPAZI E AMBIENTI IN GENERE</a:t>
            </a:r>
          </a:p>
          <a:p>
            <a:pPr marL="342900" indent="-342900">
              <a:buFontTx/>
              <a:buChar char="-"/>
            </a:pPr>
            <a:r>
              <a:rPr lang="it-IT" b="1" dirty="0">
                <a:solidFill>
                  <a:srgbClr val="FFC000"/>
                </a:solidFill>
                <a:latin typeface="Comic Sans MS" pitchFamily="66" charset="0"/>
              </a:rPr>
              <a:t>AULE</a:t>
            </a:r>
          </a:p>
          <a:p>
            <a:pPr marL="342900" indent="-342900">
              <a:buFontTx/>
              <a:buChar char="-"/>
            </a:pPr>
            <a:r>
              <a:rPr lang="it-IT" b="1" dirty="0">
                <a:solidFill>
                  <a:srgbClr val="FFC000"/>
                </a:solidFill>
                <a:latin typeface="Comic Sans MS" pitchFamily="66" charset="0"/>
              </a:rPr>
              <a:t>PALESTRA</a:t>
            </a:r>
          </a:p>
          <a:p>
            <a:pPr marL="342900" indent="-342900">
              <a:buFontTx/>
              <a:buChar char="-"/>
            </a:pPr>
            <a:r>
              <a:rPr lang="it-IT" b="1" dirty="0">
                <a:solidFill>
                  <a:srgbClr val="FFC000"/>
                </a:solidFill>
                <a:latin typeface="Comic Sans MS" pitchFamily="66" charset="0"/>
              </a:rPr>
              <a:t>LABORATORI</a:t>
            </a:r>
          </a:p>
          <a:p>
            <a:pPr marL="342900" indent="-342900">
              <a:buFontTx/>
              <a:buChar char="-"/>
            </a:pPr>
            <a:r>
              <a:rPr lang="it-IT" b="1" dirty="0">
                <a:solidFill>
                  <a:srgbClr val="FFC000"/>
                </a:solidFill>
                <a:latin typeface="Comic Sans MS" pitchFamily="66" charset="0"/>
              </a:rPr>
              <a:t>CORRIDOI</a:t>
            </a:r>
          </a:p>
          <a:p>
            <a:pPr marL="342900" indent="-342900">
              <a:buFontTx/>
              <a:buChar char="-"/>
            </a:pPr>
            <a:r>
              <a:rPr lang="it-IT" b="1" dirty="0">
                <a:solidFill>
                  <a:srgbClr val="FFC000"/>
                </a:solidFill>
                <a:latin typeface="Comic Sans MS" pitchFamily="66" charset="0"/>
              </a:rPr>
              <a:t>CORTILE </a:t>
            </a:r>
          </a:p>
          <a:p>
            <a:pPr marL="342900" indent="-342900">
              <a:buFontTx/>
              <a:buChar char="-"/>
            </a:pPr>
            <a:r>
              <a:rPr lang="it-IT" b="1" dirty="0">
                <a:solidFill>
                  <a:srgbClr val="FFC000"/>
                </a:solidFill>
                <a:latin typeface="Comic Sans MS" pitchFamily="66" charset="0"/>
              </a:rPr>
              <a:t>ECC. </a:t>
            </a:r>
          </a:p>
          <a:p>
            <a:endParaRPr lang="it-IT" sz="20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Statistiche INAIL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1" y="0"/>
            <a:ext cx="79857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713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459DD6C-A344-4941-9B99-EDA5EBDB3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EMERGENZE:</a:t>
            </a:r>
            <a:br>
              <a:rPr lang="en-US" b="1" dirty="0">
                <a:solidFill>
                  <a:srgbClr val="FFC000"/>
                </a:solidFill>
              </a:rPr>
            </a:br>
            <a:r>
              <a:rPr lang="en-US" b="1" dirty="0">
                <a:solidFill>
                  <a:srgbClr val="FFC000"/>
                </a:solidFill>
              </a:rPr>
              <a:t>- RISCHIO INCENDIO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5842" name="Rettangolo 2"/>
          <p:cNvSpPr>
            <a:spLocks noChangeArrowheads="1"/>
          </p:cNvSpPr>
          <p:nvPr/>
        </p:nvSpPr>
        <p:spPr bwMode="auto">
          <a:xfrm>
            <a:off x="680322" y="2336872"/>
            <a:ext cx="3489341" cy="2797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L’attività</a:t>
            </a:r>
            <a:r>
              <a:rPr lang="en-US" dirty="0"/>
              <a:t> </a:t>
            </a:r>
            <a:r>
              <a:rPr lang="en-US" dirty="0" err="1"/>
              <a:t>scolastica</a:t>
            </a:r>
            <a:r>
              <a:rPr lang="en-US" dirty="0"/>
              <a:t>, per </a:t>
            </a:r>
            <a:r>
              <a:rPr lang="en-US" dirty="0" err="1"/>
              <a:t>tipologia</a:t>
            </a:r>
            <a:r>
              <a:rPr lang="en-US" dirty="0"/>
              <a:t> e </a:t>
            </a:r>
            <a:r>
              <a:rPr lang="en-US" dirty="0" err="1"/>
              <a:t>dimensioni</a:t>
            </a:r>
            <a:r>
              <a:rPr lang="en-US" dirty="0"/>
              <a:t>, è </a:t>
            </a:r>
            <a:r>
              <a:rPr lang="en-US" dirty="0" err="1"/>
              <a:t>soggetta</a:t>
            </a:r>
            <a:r>
              <a:rPr lang="en-US" dirty="0"/>
              <a:t> a </a:t>
            </a:r>
            <a:r>
              <a:rPr lang="en-US" dirty="0" err="1"/>
              <a:t>particolarI</a:t>
            </a:r>
            <a:r>
              <a:rPr lang="en-US" dirty="0"/>
              <a:t> </a:t>
            </a:r>
            <a:r>
              <a:rPr lang="en-US" dirty="0" err="1"/>
              <a:t>prescrizioni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riguardano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rischio</a:t>
            </a:r>
            <a:r>
              <a:rPr lang="en-US" dirty="0"/>
              <a:t> </a:t>
            </a:r>
            <a:r>
              <a:rPr lang="en-US" dirty="0" err="1"/>
              <a:t>incendio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assume </a:t>
            </a:r>
            <a:r>
              <a:rPr lang="en-US" dirty="0" err="1"/>
              <a:t>quindi</a:t>
            </a:r>
            <a:r>
              <a:rPr lang="en-US" dirty="0"/>
              <a:t> </a:t>
            </a:r>
            <a:r>
              <a:rPr lang="en-US" dirty="0" err="1"/>
              <a:t>notevole</a:t>
            </a:r>
            <a:r>
              <a:rPr lang="en-US" dirty="0"/>
              <a:t> </a:t>
            </a:r>
            <a:r>
              <a:rPr lang="en-US" dirty="0" err="1"/>
              <a:t>importanza</a:t>
            </a:r>
            <a:r>
              <a:rPr lang="en-US" dirty="0"/>
              <a:t> per le </a:t>
            </a:r>
            <a:r>
              <a:rPr lang="en-US" dirty="0" err="1"/>
              <a:t>conseguenze</a:t>
            </a:r>
            <a:r>
              <a:rPr lang="en-US" dirty="0"/>
              <a:t> in termini di </a:t>
            </a:r>
            <a:r>
              <a:rPr lang="en-US" dirty="0" err="1"/>
              <a:t>perdita</a:t>
            </a:r>
            <a:r>
              <a:rPr lang="en-US" dirty="0"/>
              <a:t> di </a:t>
            </a:r>
            <a:r>
              <a:rPr lang="en-US" dirty="0" err="1"/>
              <a:t>vite</a:t>
            </a:r>
            <a:r>
              <a:rPr lang="en-US" dirty="0"/>
              <a:t> </a:t>
            </a:r>
            <a:r>
              <a:rPr lang="en-US" dirty="0" err="1"/>
              <a:t>umane</a:t>
            </a:r>
            <a:r>
              <a:rPr lang="en-US" dirty="0"/>
              <a:t> e </a:t>
            </a:r>
            <a:r>
              <a:rPr lang="en-US" dirty="0" err="1"/>
              <a:t>danni</a:t>
            </a:r>
            <a:r>
              <a:rPr lang="en-US" dirty="0"/>
              <a:t> </a:t>
            </a:r>
            <a:r>
              <a:rPr lang="en-US" dirty="0" err="1"/>
              <a:t>economici</a:t>
            </a:r>
            <a:r>
              <a:rPr lang="en-US" dirty="0"/>
              <a:t>.</a:t>
            </a:r>
          </a:p>
        </p:txBody>
      </p:sp>
      <p:pic>
        <p:nvPicPr>
          <p:cNvPr id="35843" name="Immagin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654295" y="2795461"/>
            <a:ext cx="5639886" cy="2681540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Berlino">
  <a:themeElements>
    <a:clrScheme name="Berlino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o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1624</Words>
  <Application>Microsoft Office PowerPoint</Application>
  <PresentationFormat>Widescreen</PresentationFormat>
  <Paragraphs>147</Paragraphs>
  <Slides>24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9" baseType="lpstr">
      <vt:lpstr>Arial</vt:lpstr>
      <vt:lpstr>Calibri</vt:lpstr>
      <vt:lpstr>Comic Sans MS</vt:lpstr>
      <vt:lpstr>Trebuchet MS</vt:lpstr>
      <vt:lpstr>Berlino</vt:lpstr>
      <vt:lpstr>I.C. G. Moscati Benevento</vt:lpstr>
      <vt:lpstr>PREMESSA https://www.youtube.com/watch?time_continue=2&amp;v=F-RvCBzh3WM&amp;feature=emb_logo </vt:lpstr>
      <vt:lpstr>PREVENZIONE</vt:lpstr>
      <vt:lpstr> Riferimenti normativi:  COSTITUZIONE DELLA REPUBBLICA </vt:lpstr>
      <vt:lpstr>Presentazione standard di PowerPoint</vt:lpstr>
      <vt:lpstr>Decreti legislativi 81/2008 e 106/2009</vt:lpstr>
      <vt:lpstr>Presentazione standard di PowerPoint</vt:lpstr>
      <vt:lpstr>Statistiche INAIL</vt:lpstr>
      <vt:lpstr>EMERGENZE: - RISCHIO INCENDIO</vt:lpstr>
      <vt:lpstr>COME CI SI COMPORTA ?</vt:lpstr>
      <vt:lpstr>NORME DI COMPORTAMENTO  IN CASO DI INCENDIO</vt:lpstr>
      <vt:lpstr>EMERGENZE: - TERREMOTO</vt:lpstr>
      <vt:lpstr>SPAZI E STRUTTURA IN GENERE</vt:lpstr>
      <vt:lpstr>RISCHIO  COMPORTAMENTALE</vt:lpstr>
      <vt:lpstr>RISCHIO COMPORTAMENTALE</vt:lpstr>
      <vt:lpstr>IN BAGNO</vt:lpstr>
      <vt:lpstr>ASSUMI UNA POSTURA CORRETTA E NON DONDOLARTI SULLA SEDIA!</vt:lpstr>
      <vt:lpstr>IN PALESTRA…</vt:lpstr>
      <vt:lpstr>LA PROTEZIONE CIVILE</vt:lpstr>
      <vt:lpstr>STRUTTURE OPERATIVE DELLA PROTEZIONE CIVILE</vt:lpstr>
      <vt:lpstr>Il Servizio Nazionale opera a livello centrale, regionale e locale, nel rispetto del principio di sussidiarietà </vt:lpstr>
      <vt:lpstr>I meme offensivi senza sapere che…</vt:lpstr>
      <vt:lpstr>I LIVELLI DI ALLERTA METEO</vt:lpstr>
      <vt:lpstr>SPOT E VIDEO GIORNATA DELLA SICUREZZA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I.C. G. Moscati Benevento</dc:title>
  <dc:creator>Mariangela Calicchio</dc:creator>
  <cp:lastModifiedBy>Mariangela Calicchio</cp:lastModifiedBy>
  <cp:revision>17</cp:revision>
  <dcterms:created xsi:type="dcterms:W3CDTF">2019-11-10T07:01:38Z</dcterms:created>
  <dcterms:modified xsi:type="dcterms:W3CDTF">2019-11-21T05:51:57Z</dcterms:modified>
</cp:coreProperties>
</file>