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287" r:id="rId3"/>
    <p:sldId id="288" r:id="rId4"/>
    <p:sldId id="328" r:id="rId5"/>
    <p:sldId id="330" r:id="rId6"/>
    <p:sldId id="335" r:id="rId7"/>
    <p:sldId id="331" r:id="rId8"/>
    <p:sldId id="332" r:id="rId9"/>
    <p:sldId id="33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A3C"/>
    <a:srgbClr val="FCEC1C"/>
    <a:srgbClr val="FFFF00"/>
    <a:srgbClr val="CC3300"/>
    <a:srgbClr val="FF33CC"/>
    <a:srgbClr val="0FFF9E"/>
    <a:srgbClr val="000099"/>
    <a:srgbClr val="008000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71" autoAdjust="0"/>
  </p:normalViewPr>
  <p:slideViewPr>
    <p:cSldViewPr>
      <p:cViewPr varScale="1">
        <p:scale>
          <a:sx n="60" d="100"/>
          <a:sy n="60" d="100"/>
        </p:scale>
        <p:origin x="116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22920B-C6E2-4793-8E78-0091E1F9B1A0}" type="datetimeFigureOut">
              <a:rPr lang="it-IT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CBECDA-0663-449E-A5CC-17BC8D14EA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962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69BA3-3913-40FD-BA6E-697810515EFC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A4ADD6-DF68-4F5B-BAC7-F1AB155657A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10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02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194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249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2480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605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D3148E-983B-4015-85BA-9BC7CD8C7003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6D73A-DE29-4688-B208-97AB9D6973C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46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49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8B635-7616-4CD2-A2C0-8D7A0F22AC88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658B2-3DD0-4047-8F42-716B3BE391D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4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D29FEB-5AB1-4E7B-AC51-2DEFEC4B2D7B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52B73-588A-45DC-B4F9-DB7BF701EB4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70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B31DE-017D-4221-9EDC-2D2A65C040F9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1D71A-D1DD-4E7A-A9A6-43A759D82EA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53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27786-FDEF-4B35-9A33-01DC73386549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0C20D-02A1-4F29-BC00-CC802C397FE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27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0C3A1-8E2B-41C2-B0DA-3BC2FB7F2D68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FE6D6-6894-4A66-9576-F56E4A7F260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94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8D6CAF-6D0D-43CA-A8DF-C6A7BA28D6DD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C1E429-6806-489A-909A-CFFFA37E974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40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12E9C-8D4E-4CC4-83A2-052986094B97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BDB16-0671-4E02-9917-6C4C050F687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83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C8057F-A4F0-4139-A1C5-3BA4D514A51A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5D881-F0B1-47AA-8D05-C26300EB400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97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B8A398-BD2E-478B-AC74-532C4B972582}" type="datetimeFigureOut">
              <a:rPr lang="it-IT" smtClean="0"/>
              <a:pPr>
                <a:defRPr/>
              </a:pPr>
              <a:t>18/11/2019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17B1A0D-E84C-49AC-8848-EDC9FBCCCC9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04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pofilm.net/it/napos-films/films?page=6&amp;view_mode=page_grid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ttangolo 3"/>
          <p:cNvSpPr>
            <a:spLocks noChangeArrowheads="1"/>
          </p:cNvSpPr>
          <p:nvPr/>
        </p:nvSpPr>
        <p:spPr bwMode="auto">
          <a:xfrm>
            <a:off x="900113" y="404813"/>
            <a:ext cx="68405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-396552" y="5090230"/>
            <a:ext cx="8642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i="1" dirty="0">
                <a:solidFill>
                  <a:schemeClr val="accent5"/>
                </a:solidFill>
              </a:rPr>
              <a:t>I.C. G.MOSCATI BENEVENTO</a:t>
            </a:r>
          </a:p>
        </p:txBody>
      </p:sp>
      <p:pic>
        <p:nvPicPr>
          <p:cNvPr id="1026" name="Picture 2" descr="Risultati immagini per giornata della sicurezza nelle scuole">
            <a:extLst>
              <a:ext uri="{FF2B5EF4-FFF2-40B4-BE49-F238E27FC236}">
                <a16:creationId xmlns:a16="http://schemas.microsoft.com/office/drawing/2014/main" xmlns="" id="{4163C8E5-D5FB-44AE-9F60-A3CEAC95E7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56978"/>
            <a:ext cx="6624215" cy="381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685" name="Rectangle 71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1686" name="Rectangle 73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687" name="Straight Connector 75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688" name="Straight Connector 77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xmlns="" id="{E9AD9144-C68C-4DE5-8957-5F6E3DF85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292" y="609600"/>
            <a:ext cx="3384742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b="1">
                <a:solidFill>
                  <a:srgbClr val="FFFFFF"/>
                </a:solidFill>
              </a:rPr>
              <a:t>SEGNALI E AVVISI</a:t>
            </a:r>
          </a:p>
        </p:txBody>
      </p:sp>
      <p:pic>
        <p:nvPicPr>
          <p:cNvPr id="71683" name="Picture 4" descr="segnaletica"/>
          <p:cNvPicPr>
            <a:picLocks noChangeAspect="1" noChangeArrowheads="1"/>
          </p:cNvPicPr>
          <p:nvPr/>
        </p:nvPicPr>
        <p:blipFill rotWithShape="1">
          <a:blip r:embed="rId2" cstate="print"/>
          <a:srcRect l="22912" r="29604" b="-1"/>
          <a:stretch/>
        </p:blipFill>
        <p:spPr bwMode="auto">
          <a:xfrm>
            <a:off x="567938" y="1645924"/>
            <a:ext cx="2892580" cy="3655051"/>
          </a:xfrm>
          <a:prstGeom prst="rect">
            <a:avLst/>
          </a:prstGeom>
          <a:noFill/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xmlns="" id="{55B51CB2-41A6-422F-8BF4-5206EC3D0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293" y="2837329"/>
            <a:ext cx="3384741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182880" defTabSz="914400">
              <a:lnSpc>
                <a:spcPct val="90000"/>
              </a:lnSpc>
            </a:pPr>
            <a:r>
              <a:rPr lang="en-US" sz="1500">
                <a:solidFill>
                  <a:srgbClr val="FFFFFF"/>
                </a:solidFill>
              </a:rPr>
              <a:t>Nell’attività di prevenzione viene data grande importanza alla comunicazione ed alla informazione, attuata anche mediante cartelli di segnalazione. </a:t>
            </a:r>
          </a:p>
          <a:p>
            <a:pPr indent="-182880" defTabSz="914400">
              <a:lnSpc>
                <a:spcPct val="90000"/>
              </a:lnSpc>
            </a:pPr>
            <a:r>
              <a:rPr lang="en-US" sz="1500" b="1">
                <a:solidFill>
                  <a:srgbClr val="FFFFFF"/>
                </a:solidFill>
              </a:rPr>
              <a:t>In generale si definisce</a:t>
            </a:r>
            <a:r>
              <a:rPr lang="en-US" sz="1500">
                <a:solidFill>
                  <a:srgbClr val="FFFFFF"/>
                </a:solidFill>
              </a:rPr>
              <a:t> </a:t>
            </a:r>
            <a:r>
              <a:rPr lang="en-US" sz="1500" b="1">
                <a:solidFill>
                  <a:srgbClr val="FFFFFF"/>
                </a:solidFill>
              </a:rPr>
              <a:t>segnaletica di sicurezza</a:t>
            </a:r>
            <a:r>
              <a:rPr lang="en-US" sz="1500">
                <a:solidFill>
                  <a:srgbClr val="FFFFFF"/>
                </a:solidFill>
              </a:rPr>
              <a:t> </a:t>
            </a:r>
            <a:r>
              <a:rPr lang="en-US" sz="1500" b="1">
                <a:solidFill>
                  <a:srgbClr val="FFFFFF"/>
                </a:solidFill>
              </a:rPr>
              <a:t>il sistema di segnalazione che, riferito ad una determinata macchina o situazione, trasmette mediante un colore o un simbolo,</a:t>
            </a:r>
          </a:p>
          <a:p>
            <a:pPr indent="-182880" defTabSz="914400">
              <a:lnSpc>
                <a:spcPct val="90000"/>
              </a:lnSpc>
            </a:pPr>
            <a:r>
              <a:rPr lang="en-US" sz="1500" b="1">
                <a:solidFill>
                  <a:srgbClr val="FFFFFF"/>
                </a:solidFill>
              </a:rPr>
              <a:t>un messaggio di sicurezza.</a:t>
            </a:r>
          </a:p>
          <a:p>
            <a:pPr indent="-182880" defTabSz="914400">
              <a:lnSpc>
                <a:spcPct val="90000"/>
              </a:lnSpc>
            </a:pPr>
            <a:endParaRPr lang="en-US" sz="15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ChangeArrowheads="1"/>
          </p:cNvSpPr>
          <p:nvPr/>
        </p:nvSpPr>
        <p:spPr bwMode="auto">
          <a:xfrm>
            <a:off x="1547813" y="620713"/>
            <a:ext cx="42497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FF3300"/>
                </a:solidFill>
                <a:latin typeface="Comic Sans MS" pitchFamily="66" charset="0"/>
              </a:rPr>
              <a:t>SEGNALI E AVVISI</a:t>
            </a:r>
          </a:p>
        </p:txBody>
      </p:sp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971550" y="1628775"/>
            <a:ext cx="7416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 dirty="0"/>
              <a:t>I cartelli di segnalazione sono divisi in cinque categorie:</a:t>
            </a:r>
          </a:p>
          <a:p>
            <a:endParaRPr lang="it-IT" sz="1800" b="1" dirty="0"/>
          </a:p>
          <a:p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 DIVIETO</a:t>
            </a:r>
            <a:r>
              <a:rPr lang="it-IT" sz="1800" dirty="0">
                <a:solidFill>
                  <a:srgbClr val="FF0000"/>
                </a:solidFill>
              </a:rPr>
              <a:t>  </a:t>
            </a:r>
            <a:r>
              <a:rPr lang="it-IT" sz="1800" dirty="0"/>
              <a:t>(rotondi - pittogramma nero - bordo rosso)</a:t>
            </a:r>
          </a:p>
          <a:p>
            <a:endParaRPr lang="it-IT" sz="1800" dirty="0"/>
          </a:p>
          <a:p>
            <a:r>
              <a:rPr lang="it-IT" sz="1800" b="1" dirty="0">
                <a:solidFill>
                  <a:srgbClr val="0070C0"/>
                </a:solidFill>
                <a:latin typeface="Comic Sans MS" pitchFamily="66" charset="0"/>
              </a:rPr>
              <a:t> PRESCRIZIONE</a:t>
            </a:r>
            <a:r>
              <a:rPr lang="it-IT" sz="1800" dirty="0">
                <a:solidFill>
                  <a:srgbClr val="0070C0"/>
                </a:solidFill>
              </a:rPr>
              <a:t> </a:t>
            </a:r>
            <a:r>
              <a:rPr lang="it-IT" sz="1800" dirty="0"/>
              <a:t>(rotondi - pittogramma bianco – sfondo blu)</a:t>
            </a:r>
          </a:p>
          <a:p>
            <a:endParaRPr lang="it-IT" sz="1800" dirty="0"/>
          </a:p>
          <a:p>
            <a:r>
              <a:rPr lang="it-IT" sz="1800" b="1" dirty="0">
                <a:solidFill>
                  <a:srgbClr val="FCEC1C"/>
                </a:solidFill>
                <a:latin typeface="Comic Sans MS" pitchFamily="66" charset="0"/>
              </a:rPr>
              <a:t> AVVERTIMENTO</a:t>
            </a:r>
            <a:r>
              <a:rPr lang="it-IT" sz="1800" dirty="0">
                <a:solidFill>
                  <a:srgbClr val="FCEC1C"/>
                </a:solidFill>
              </a:rPr>
              <a:t> </a:t>
            </a:r>
            <a:r>
              <a:rPr lang="it-IT" sz="1800" dirty="0"/>
              <a:t>(triangolari - pittogramma nero – sfondo giallo)</a:t>
            </a:r>
          </a:p>
          <a:p>
            <a:endParaRPr lang="it-IT" sz="1800" dirty="0"/>
          </a:p>
          <a:p>
            <a:r>
              <a:rPr lang="it-IT" sz="1800" b="1" dirty="0">
                <a:solidFill>
                  <a:srgbClr val="008000"/>
                </a:solidFill>
                <a:latin typeface="Comic Sans MS" pitchFamily="66" charset="0"/>
              </a:rPr>
              <a:t> SALVATAGGIO E SOCCORSO</a:t>
            </a:r>
            <a:r>
              <a:rPr lang="it-IT" sz="1800" dirty="0"/>
              <a:t> (verdi- quadrati o rettangolari – </a:t>
            </a:r>
          </a:p>
          <a:p>
            <a:r>
              <a:rPr lang="it-IT" sz="1800" dirty="0"/>
              <a:t>                                                           pittogramma bianco)</a:t>
            </a:r>
          </a:p>
          <a:p>
            <a:endParaRPr lang="it-IT" sz="1800" dirty="0"/>
          </a:p>
          <a:p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 ATTREZZATURE ANTINCENDIO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  <a:r>
              <a:rPr lang="it-IT" sz="1800" dirty="0"/>
              <a:t>(rossi – quadrati o rettangolari -  </a:t>
            </a:r>
          </a:p>
          <a:p>
            <a:r>
              <a:rPr lang="it-IT" sz="1800" dirty="0"/>
              <a:t>                                                                 pittogramma bianco)</a:t>
            </a:r>
          </a:p>
          <a:p>
            <a:endParaRPr lang="it-IT" sz="1800" dirty="0"/>
          </a:p>
        </p:txBody>
      </p:sp>
      <p:pic>
        <p:nvPicPr>
          <p:cNvPr id="72707" name="Picture 4" descr="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213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8" name="Picture 5" descr="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2636838"/>
            <a:ext cx="7207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9" name="Picture 6" descr="pericol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50" y="3213100"/>
            <a:ext cx="533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0" name="Picture 7" descr="2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4005263"/>
            <a:ext cx="5746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1" name="Picture 8" descr="5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088" y="5157788"/>
            <a:ext cx="5048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 255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0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1" name="Isosceles Triangle 260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2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3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4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5" name="Isosceles Triangle 264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6" name="Isosceles Triangle 265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3731" name="Text Box 6"/>
          <p:cNvSpPr txBox="1">
            <a:spLocks noChangeArrowheads="1"/>
          </p:cNvSpPr>
          <p:nvPr/>
        </p:nvSpPr>
        <p:spPr bwMode="auto">
          <a:xfrm>
            <a:off x="508000" y="609600"/>
            <a:ext cx="2203851" cy="543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Segnali di divieto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885166" y="609602"/>
            <a:ext cx="4068084" cy="3208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18288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 i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Segnale di divieto: un segnale che vieta un comportamento che potrebbe far correre o causare un pericolo.</a:t>
            </a:r>
          </a:p>
          <a:p>
            <a:pPr marL="342900" indent="-18288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CARTELLI DI </a:t>
            </a:r>
            <a:r>
              <a:rPr lang="en-US" b="1" i="1" u="sng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DIVIETO</a:t>
            </a: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SONO DI FORMA CIRCOLARE CON PITTOGRAMMI NERI SU FONDO BIANCO E BORDO ROSSO CON STRISCIA TRASVERSALE ROSSA</a:t>
            </a:r>
          </a:p>
          <a:p>
            <a:pPr marL="342900" indent="-18288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endParaRPr lang="en-US" b="1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3730" name="Picture 5" descr="segnaletica0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85166" y="4048918"/>
            <a:ext cx="4068084" cy="1602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95288" y="981075"/>
            <a:ext cx="82089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buFontTx/>
              <a:buChar char="•"/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Segnale di </a:t>
            </a:r>
            <a:r>
              <a:rPr lang="it-IT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Prescrizione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: segnale che prescrive un determinato comportamento.</a:t>
            </a:r>
          </a:p>
          <a:p>
            <a:pPr marL="533400" indent="-533400">
              <a:buFontTx/>
              <a:buChar char="•"/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 CARTELLI DI </a:t>
            </a:r>
            <a:r>
              <a:rPr lang="it-IT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PRESCRIZIONE 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SONO DI FORMA CIRCOLARE CON PITTOGRAMMI BIANCHI SU </a:t>
            </a:r>
            <a:r>
              <a:rPr lang="it-IT" sz="20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FONDO AZZURRO</a:t>
            </a:r>
          </a:p>
        </p:txBody>
      </p:sp>
      <p:pic>
        <p:nvPicPr>
          <p:cNvPr id="74754" name="Picture 3" descr="segnaletica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874963"/>
            <a:ext cx="7488238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Text Box 4"/>
          <p:cNvSpPr txBox="1">
            <a:spLocks noChangeArrowheads="1"/>
          </p:cNvSpPr>
          <p:nvPr/>
        </p:nvSpPr>
        <p:spPr bwMode="auto">
          <a:xfrm>
            <a:off x="827088" y="404813"/>
            <a:ext cx="5184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 dirty="0">
                <a:solidFill>
                  <a:srgbClr val="99CA3C"/>
                </a:solidFill>
                <a:latin typeface="Comic Sans MS" pitchFamily="66" charset="0"/>
              </a:rPr>
              <a:t>Segnali di prescrizione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95288" y="1412875"/>
            <a:ext cx="8281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33400" indent="-533400">
              <a:buFontTx/>
              <a:buChar char="•"/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Segnale di </a:t>
            </a:r>
            <a:r>
              <a:rPr lang="it-IT" sz="2000" b="1" dirty="0">
                <a:solidFill>
                  <a:srgbClr val="FCEC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Avvertimento</a:t>
            </a:r>
            <a:r>
              <a:rPr lang="it-IT" sz="2000" b="1" dirty="0">
                <a:solidFill>
                  <a:srgbClr val="FCEC1C"/>
                </a:solidFill>
                <a:latin typeface="Calibri" pitchFamily="34" charset="0"/>
              </a:rPr>
              <a:t>: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un segnale che avverte di un rischio o pericolo.</a:t>
            </a:r>
          </a:p>
          <a:p>
            <a:pPr marL="533400" indent="-533400">
              <a:buFontTx/>
              <a:buChar char="•"/>
              <a:defRPr/>
            </a:pP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 CARTELLI DI </a:t>
            </a:r>
            <a:r>
              <a:rPr lang="it-IT" sz="2000" b="1" dirty="0">
                <a:solidFill>
                  <a:srgbClr val="FCE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AVVERTIMENTO</a:t>
            </a: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it-IT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SONO DI FORMA TRIANGOLARE CON PITTOGRAMMI NERI SU FONDO GIALLO E BORDO NERO</a:t>
            </a:r>
          </a:p>
        </p:txBody>
      </p:sp>
      <p:pic>
        <p:nvPicPr>
          <p:cNvPr id="75778" name="Picture 3" descr="segnaletica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3429000"/>
            <a:ext cx="5976938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5545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200" b="1" dirty="0">
                <a:solidFill>
                  <a:srgbClr val="99CA3C"/>
                </a:solidFill>
                <a:latin typeface="Comic Sans MS" pitchFamily="66" charset="0"/>
              </a:rPr>
              <a:t>Segnali di avvertimento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5" name="Group 135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0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1" name="Isosceles Triangle 140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2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Isosceles Triangle 144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Isosceles Triangle 145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6803" name="Text Box 4"/>
          <p:cNvSpPr txBox="1">
            <a:spLocks noChangeArrowheads="1"/>
          </p:cNvSpPr>
          <p:nvPr/>
        </p:nvSpPr>
        <p:spPr bwMode="auto">
          <a:xfrm>
            <a:off x="508000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Segnali di salvataggio e soccorso </a:t>
            </a:r>
          </a:p>
        </p:txBody>
      </p:sp>
      <p:pic>
        <p:nvPicPr>
          <p:cNvPr id="76802" name="Picture 3" descr="segnaletica0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13105" y="2159331"/>
            <a:ext cx="3962467" cy="2264266"/>
          </a:xfrm>
          <a:prstGeom prst="rect">
            <a:avLst/>
          </a:prstGeom>
          <a:noFill/>
        </p:spPr>
      </p:pic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4812029" y="2160589"/>
            <a:ext cx="219538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indent="-18288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Segnale di Salvataggio o di Soccorso: un segnale che fornisce indicazioni relative alle uscite di sicurezza o ai mezzi di soccorso o di salvataggio</a:t>
            </a:r>
          </a:p>
          <a:p>
            <a:pPr marL="533400" indent="-18288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en-US" sz="13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CARTELLI DI SALVATAGGIO SONO DI FORMA RETTANGOLARE-QUADRATA CON PITTOGRAMMI BIANCHI SU FONDO VERDE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CB7D7FB-1571-4C40-AC67-C480A6E0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b="1"/>
              <a:t>Attrezzature antincendio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8C61FE7-CAD4-472E-A754-9468151DF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215" y="2160589"/>
            <a:ext cx="2201035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533400" indent="-182880" defTabSz="914400">
              <a:lnSpc>
                <a:spcPct val="90000"/>
              </a:lnSpc>
              <a:defRPr/>
            </a:pPr>
            <a:r>
              <a:rPr lang="en-US" sz="15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Segnale per le Attrezzature Antincendio</a:t>
            </a:r>
          </a:p>
          <a:p>
            <a:pPr marL="533400" indent="-182880" defTabSz="914400">
              <a:lnSpc>
                <a:spcPct val="90000"/>
              </a:lnSpc>
              <a:defRPr/>
            </a:pPr>
            <a:r>
              <a:rPr lang="en-US" sz="1500" b="1">
                <a:effectLst>
                  <a:outerShdw blurRad="38100" dist="38100" dir="2700000" algn="tl">
                    <a:srgbClr val="C0C0C0"/>
                  </a:outerShdw>
                </a:effectLst>
              </a:rPr>
              <a:t>I CARTELLI PER LE ATTREZZATURE ANTINCENDIO SONO DI FORMA RETTANGOLARE-QUADRATA CON PITTOGRAMMI BIANCHI SU FONDO ROSSO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60589"/>
            <a:ext cx="4856088" cy="2636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850832" cy="3403600"/>
          </a:xfrm>
        </p:spPr>
        <p:txBody>
          <a:bodyPr>
            <a:normAutofit/>
          </a:bodyPr>
          <a:lstStyle/>
          <a:p>
            <a:r>
              <a:rPr lang="it-IT" dirty="0" smtClean="0"/>
              <a:t>Filmati NAPO: Best </a:t>
            </a:r>
            <a:r>
              <a:rPr lang="it-IT" dirty="0" err="1" smtClean="0"/>
              <a:t>Signs</a:t>
            </a:r>
            <a:r>
              <a:rPr lang="it-IT" dirty="0" smtClean="0"/>
              <a:t> Story</a:t>
            </a:r>
            <a:br>
              <a:rPr lang="it-IT" dirty="0" smtClean="0"/>
            </a:br>
            <a:r>
              <a:rPr lang="it-IT" sz="1600" dirty="0">
                <a:hlinkClick r:id="rId2"/>
              </a:rPr>
              <a:t>https://www.napofilm.net/it/napos-films/films?page=6&amp;view_mode=page_grid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7799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314</Words>
  <Application>Microsoft Office PowerPoint</Application>
  <PresentationFormat>Presentazione su schermo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Trebuchet MS</vt:lpstr>
      <vt:lpstr>Wingdings 3</vt:lpstr>
      <vt:lpstr>Sfaccettatura</vt:lpstr>
      <vt:lpstr>Presentazione standard di PowerPoint</vt:lpstr>
      <vt:lpstr>SEGNALI E AVVISI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Attrezzature antincendio</vt:lpstr>
      <vt:lpstr>Filmati NAPO: Best Signs Story https://www.napofilm.net/it/napos-films/films?page=6&amp;view_mode=page_grid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Mariangela Calicchio</dc:creator>
  <cp:lastModifiedBy>dott. Paolo Cimmino</cp:lastModifiedBy>
  <cp:revision>5</cp:revision>
  <dcterms:created xsi:type="dcterms:W3CDTF">2019-11-10T07:42:58Z</dcterms:created>
  <dcterms:modified xsi:type="dcterms:W3CDTF">2019-11-18T17:19:51Z</dcterms:modified>
</cp:coreProperties>
</file>